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7" r:id="rId2"/>
    <p:sldId id="326" r:id="rId3"/>
    <p:sldId id="257" r:id="rId4"/>
    <p:sldId id="263" r:id="rId5"/>
    <p:sldId id="290" r:id="rId6"/>
    <p:sldId id="267" r:id="rId7"/>
    <p:sldId id="320" r:id="rId8"/>
    <p:sldId id="325" r:id="rId9"/>
    <p:sldId id="321" r:id="rId10"/>
    <p:sldId id="291" r:id="rId11"/>
    <p:sldId id="292" r:id="rId12"/>
    <p:sldId id="293" r:id="rId13"/>
    <p:sldId id="294" r:id="rId14"/>
    <p:sldId id="295" r:id="rId15"/>
    <p:sldId id="288" r:id="rId16"/>
    <p:sldId id="289" r:id="rId17"/>
    <p:sldId id="323" r:id="rId18"/>
    <p:sldId id="324" r:id="rId19"/>
    <p:sldId id="297" r:id="rId20"/>
    <p:sldId id="299" r:id="rId21"/>
    <p:sldId id="301" r:id="rId22"/>
    <p:sldId id="300" r:id="rId23"/>
    <p:sldId id="302" r:id="rId24"/>
    <p:sldId id="298" r:id="rId25"/>
    <p:sldId id="303" r:id="rId26"/>
    <p:sldId id="278" r:id="rId27"/>
    <p:sldId id="315" r:id="rId28"/>
    <p:sldId id="316" r:id="rId29"/>
    <p:sldId id="317" r:id="rId30"/>
    <p:sldId id="279" r:id="rId31"/>
    <p:sldId id="319" r:id="rId32"/>
    <p:sldId id="327" r:id="rId33"/>
    <p:sldId id="280" r:id="rId34"/>
    <p:sldId id="305" r:id="rId35"/>
    <p:sldId id="312" r:id="rId36"/>
    <p:sldId id="311" r:id="rId37"/>
    <p:sldId id="313" r:id="rId38"/>
    <p:sldId id="314" r:id="rId39"/>
    <p:sldId id="309" r:id="rId40"/>
    <p:sldId id="310" r:id="rId41"/>
    <p:sldId id="284" r:id="rId42"/>
    <p:sldId id="283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380"/>
    <a:srgbClr val="1F1F1F"/>
    <a:srgbClr val="FEFFFF"/>
    <a:srgbClr val="FFFFFF"/>
    <a:srgbClr val="246EFF"/>
    <a:srgbClr val="282828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95118" autoAdjust="0"/>
  </p:normalViewPr>
  <p:slideViewPr>
    <p:cSldViewPr snapToGrid="0">
      <p:cViewPr varScale="1">
        <p:scale>
          <a:sx n="162" d="100"/>
          <a:sy n="162" d="100"/>
        </p:scale>
        <p:origin x="3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1CF77-99F5-4C39-8B88-2E1D6A440A37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72F46-8C20-4924-BDB0-9328C718E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8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bit-depth, Compression, File formats, Bio-Formats plugin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59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32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36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89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80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5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9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Trackmate</a:t>
            </a:r>
            <a:r>
              <a:rPr lang="en-US" dirty="0"/>
              <a:t> can also track in 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7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Shot noise, read noise, dark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9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95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32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75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07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03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45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7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69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99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33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7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2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Bacterial cells - Escherichia coli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2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Bacterial cells - Escherichia coli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72F46-8C20-4924-BDB0-9328C718EA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7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89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6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5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8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32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9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4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0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63C5B-9F9D-4944-8B94-CA4A9030764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9AD62-6BED-4885-923A-3D81EC951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1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sharma01@rockefeller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10" Type="http://schemas.openxmlformats.org/officeDocument/2006/relationships/image" Target="../media/image53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vsharma01@rockefeller.ed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ound, chocolate, plant, arranged&#10;&#10;Description automatically generated">
            <a:extLst>
              <a:ext uri="{FF2B5EF4-FFF2-40B4-BE49-F238E27FC236}">
                <a16:creationId xmlns:a16="http://schemas.microsoft.com/office/drawing/2014/main" id="{284FFF7C-D5F4-45E3-AB88-ADED437D2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" r="18110" b="252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5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2CAE1-F4A9-42E1-B629-53754A08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44" y="1161288"/>
            <a:ext cx="4645406" cy="1124712"/>
          </a:xfrm>
        </p:spPr>
        <p:txBody>
          <a:bodyPr anchor="b">
            <a:no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New Image Analysis Resources at The Rockefeller University</a:t>
            </a:r>
          </a:p>
        </p:txBody>
      </p:sp>
      <p:sp>
        <p:nvSpPr>
          <p:cNvPr id="46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518217-84DE-4238-963B-993B1DC48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26" y="2671115"/>
            <a:ext cx="5590069" cy="156041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Speaker: Ved Sharma, Ph.D.</a:t>
            </a:r>
          </a:p>
          <a:p>
            <a:pPr marL="0" indent="0" algn="ctr">
              <a:buNone/>
            </a:pPr>
            <a:r>
              <a:rPr lang="en-US" sz="1800" dirty="0"/>
              <a:t>Image Analyst</a:t>
            </a:r>
          </a:p>
          <a:p>
            <a:pPr marL="0" indent="0" algn="ctr">
              <a:buNone/>
            </a:pPr>
            <a:r>
              <a:rPr lang="en-US" sz="1800" dirty="0"/>
              <a:t>Bio-Imaging Resource Center, The Rockefeller University</a:t>
            </a:r>
          </a:p>
          <a:p>
            <a:pPr marL="0" indent="0" algn="ctr">
              <a:buNone/>
            </a:pPr>
            <a:r>
              <a:rPr lang="en-US" sz="1800" dirty="0"/>
              <a:t>Email: </a:t>
            </a:r>
            <a:r>
              <a:rPr lang="en-US" sz="1800" dirty="0">
                <a:hlinkClick r:id="rId3"/>
              </a:rPr>
              <a:t>vsharma01@rockefeller.edu</a:t>
            </a:r>
            <a:endParaRPr lang="en-US" sz="1800" dirty="0"/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2949B-78FC-422D-871B-3992C0946AA6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AA07C4-C82D-4569-B08F-00C26ED5EDF2}"/>
              </a:ext>
            </a:extLst>
          </p:cNvPr>
          <p:cNvSpPr/>
          <p:nvPr/>
        </p:nvSpPr>
        <p:spPr>
          <a:xfrm>
            <a:off x="341146" y="701040"/>
            <a:ext cx="715977" cy="2849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F6C91D-95E1-4FC7-824A-252E1C9E924B}"/>
              </a:ext>
            </a:extLst>
          </p:cNvPr>
          <p:cNvCxnSpPr/>
          <p:nvPr/>
        </p:nvCxnSpPr>
        <p:spPr>
          <a:xfrm>
            <a:off x="428786" y="2453481"/>
            <a:ext cx="50355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4EC09D-9310-41E8-9584-1DFD47E50279}"/>
              </a:ext>
            </a:extLst>
          </p:cNvPr>
          <p:cNvSpPr txBox="1">
            <a:spLocks/>
          </p:cNvSpPr>
          <p:nvPr/>
        </p:nvSpPr>
        <p:spPr>
          <a:xfrm>
            <a:off x="250833" y="4761602"/>
            <a:ext cx="5590069" cy="16152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Date: Wednesday, April 6</a:t>
            </a:r>
            <a:r>
              <a:rPr lang="en-US" sz="1800" baseline="30000" dirty="0"/>
              <a:t>th</a:t>
            </a:r>
            <a:r>
              <a:rPr lang="en-US" sz="1800" dirty="0"/>
              <a:t>, 2022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Seminar time: 10:00am – 11:00am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Workshop time: 11:00am – 12:30pm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Place: A Level Training/Classroom, Welch Hall, The Rockefeller University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7756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EE0EA-45DA-4869-9F07-19B02CD0DC24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using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24AA4-6EEF-4C9E-8147-C1E2BE4CF069}"/>
              </a:ext>
            </a:extLst>
          </p:cNvPr>
          <p:cNvSpPr txBox="1"/>
          <p:nvPr/>
        </p:nvSpPr>
        <p:spPr>
          <a:xfrm>
            <a:off x="2140551" y="1677511"/>
            <a:ext cx="75241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Supervised learning - pixel classification using Random Forest classifier</a:t>
            </a:r>
          </a:p>
          <a:p>
            <a:endParaRPr lang="en-US" dirty="0"/>
          </a:p>
          <a:p>
            <a:r>
              <a:rPr lang="en-US" dirty="0"/>
              <a:t>Fiji (Weka and </a:t>
            </a:r>
            <a:r>
              <a:rPr lang="en-US" dirty="0" err="1"/>
              <a:t>Labkit</a:t>
            </a:r>
            <a:r>
              <a:rPr lang="en-US" dirty="0"/>
              <a:t> plugins), </a:t>
            </a:r>
            <a:r>
              <a:rPr lang="en-US" dirty="0" err="1"/>
              <a:t>ilastik</a:t>
            </a:r>
            <a:r>
              <a:rPr lang="en-US" dirty="0"/>
              <a:t>, </a:t>
            </a:r>
            <a:r>
              <a:rPr lang="en-US" dirty="0" err="1"/>
              <a:t>QuPath</a:t>
            </a:r>
            <a:r>
              <a:rPr lang="en-US" dirty="0"/>
              <a:t>, </a:t>
            </a:r>
            <a:r>
              <a:rPr lang="en-US" dirty="0" err="1"/>
              <a:t>Napari</a:t>
            </a:r>
            <a:r>
              <a:rPr lang="en-US" dirty="0"/>
              <a:t>, </a:t>
            </a:r>
            <a:r>
              <a:rPr lang="en-US" dirty="0" err="1"/>
              <a:t>CellProfiler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Requires orders of magnitude less training data/resources than Deep Learning methods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C422A-F3BE-4230-A6CF-83EAEC5A98F8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</p:spTree>
    <p:extLst>
      <p:ext uri="{BB962C8B-B14F-4D97-AF65-F5344CB8AC3E}">
        <p14:creationId xmlns:p14="http://schemas.microsoft.com/office/powerpoint/2010/main" val="23463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9C09CBB-857E-490D-B9C5-58C0BD0F1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6" y="0"/>
            <a:ext cx="10448915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4C00A-EB05-4E8B-8997-5C8792D1857F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11D9D1-0C53-4F45-BDDD-E0235917A688}"/>
              </a:ext>
            </a:extLst>
          </p:cNvPr>
          <p:cNvSpPr/>
          <p:nvPr/>
        </p:nvSpPr>
        <p:spPr>
          <a:xfrm>
            <a:off x="6848272" y="836579"/>
            <a:ext cx="1446179" cy="10376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016F6-A147-47B0-AA1B-B0E856319C79}"/>
              </a:ext>
            </a:extLst>
          </p:cNvPr>
          <p:cNvSpPr/>
          <p:nvPr/>
        </p:nvSpPr>
        <p:spPr>
          <a:xfrm>
            <a:off x="1222444" y="53369"/>
            <a:ext cx="1254868" cy="147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C9687-497F-4794-B72E-66B5D788B0F0}"/>
              </a:ext>
            </a:extLst>
          </p:cNvPr>
          <p:cNvSpPr txBox="1"/>
          <p:nvPr/>
        </p:nvSpPr>
        <p:spPr>
          <a:xfrm>
            <a:off x="661074" y="6396335"/>
            <a:ext cx="1165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Hoechst-stained Nuclei, image courtesy of Cherie Au, </a:t>
            </a:r>
            <a:r>
              <a:rPr lang="en-US" sz="1200" dirty="0" err="1"/>
              <a:t>Giannakakou</a:t>
            </a:r>
            <a:r>
              <a:rPr lang="en-US" sz="1200" dirty="0"/>
              <a:t> Lab, Weill Cornell Medicine</a:t>
            </a:r>
          </a:p>
        </p:txBody>
      </p:sp>
    </p:spTree>
    <p:extLst>
      <p:ext uri="{BB962C8B-B14F-4D97-AF65-F5344CB8AC3E}">
        <p14:creationId xmlns:p14="http://schemas.microsoft.com/office/powerpoint/2010/main" val="377368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5B30645-0B81-4228-B84E-4117FE447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0" y="0"/>
            <a:ext cx="10448914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4E5B5C-7CEA-4BAB-A864-FA34E8D9406D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EEFC56-2E3F-4CF4-88C5-E34AD0E09D09}"/>
              </a:ext>
            </a:extLst>
          </p:cNvPr>
          <p:cNvSpPr/>
          <p:nvPr/>
        </p:nvSpPr>
        <p:spPr>
          <a:xfrm>
            <a:off x="6848272" y="836579"/>
            <a:ext cx="1446179" cy="10376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F7FC8-F6E3-45FF-A0F2-23CDAD67A0A2}"/>
              </a:ext>
            </a:extLst>
          </p:cNvPr>
          <p:cNvSpPr/>
          <p:nvPr/>
        </p:nvSpPr>
        <p:spPr>
          <a:xfrm>
            <a:off x="1222444" y="53369"/>
            <a:ext cx="1254868" cy="147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AFED5-BBC5-4BC8-9744-1B5856F07AC6}"/>
              </a:ext>
            </a:extLst>
          </p:cNvPr>
          <p:cNvSpPr txBox="1"/>
          <p:nvPr/>
        </p:nvSpPr>
        <p:spPr>
          <a:xfrm>
            <a:off x="661074" y="6396335"/>
            <a:ext cx="1165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Hoechst-stained Nuclei, image courtesy of Cherie Au, </a:t>
            </a:r>
            <a:r>
              <a:rPr lang="en-US" sz="1200" dirty="0" err="1"/>
              <a:t>Giannakakou</a:t>
            </a:r>
            <a:r>
              <a:rPr lang="en-US" sz="1200" dirty="0"/>
              <a:t> Lab, Weill Cornell Medicine</a:t>
            </a:r>
          </a:p>
        </p:txBody>
      </p:sp>
    </p:spTree>
    <p:extLst>
      <p:ext uri="{BB962C8B-B14F-4D97-AF65-F5344CB8AC3E}">
        <p14:creationId xmlns:p14="http://schemas.microsoft.com/office/powerpoint/2010/main" val="90415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9287A152-B237-4273-968E-F00ECF050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0" y="0"/>
            <a:ext cx="10448914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9B40-4C61-4B2C-98DA-0CC82A32A4A9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4544C-C95E-4212-8118-B79D2839F5CE}"/>
              </a:ext>
            </a:extLst>
          </p:cNvPr>
          <p:cNvSpPr/>
          <p:nvPr/>
        </p:nvSpPr>
        <p:spPr>
          <a:xfrm>
            <a:off x="6848272" y="836579"/>
            <a:ext cx="1446179" cy="103761"/>
          </a:xfrm>
          <a:prstGeom prst="rect">
            <a:avLst/>
          </a:prstGeom>
          <a:solidFill>
            <a:srgbClr val="24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AEA44D-FCF6-4E30-A1DF-1C68369C3166}"/>
              </a:ext>
            </a:extLst>
          </p:cNvPr>
          <p:cNvSpPr/>
          <p:nvPr/>
        </p:nvSpPr>
        <p:spPr>
          <a:xfrm>
            <a:off x="1222444" y="53369"/>
            <a:ext cx="1254868" cy="147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61A75-9957-41F6-87FE-15515EF1D18A}"/>
              </a:ext>
            </a:extLst>
          </p:cNvPr>
          <p:cNvSpPr txBox="1"/>
          <p:nvPr/>
        </p:nvSpPr>
        <p:spPr>
          <a:xfrm>
            <a:off x="661074" y="6396335"/>
            <a:ext cx="1165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Hoechst-stained Nuclei, image courtesy of Cherie Au, </a:t>
            </a:r>
            <a:r>
              <a:rPr lang="en-US" sz="1200" dirty="0" err="1"/>
              <a:t>Giannakakou</a:t>
            </a:r>
            <a:r>
              <a:rPr lang="en-US" sz="1200" dirty="0"/>
              <a:t> Lab, Weill Cornell Medicine</a:t>
            </a:r>
          </a:p>
        </p:txBody>
      </p:sp>
    </p:spTree>
    <p:extLst>
      <p:ext uri="{BB962C8B-B14F-4D97-AF65-F5344CB8AC3E}">
        <p14:creationId xmlns:p14="http://schemas.microsoft.com/office/powerpoint/2010/main" val="2319446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EE0EA-45DA-4869-9F07-19B02CD0DC24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using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24AA4-6EEF-4C9E-8147-C1E2BE4CF069}"/>
              </a:ext>
            </a:extLst>
          </p:cNvPr>
          <p:cNvSpPr txBox="1"/>
          <p:nvPr/>
        </p:nvSpPr>
        <p:spPr>
          <a:xfrm>
            <a:off x="8838428" y="1207969"/>
            <a:ext cx="176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latin typeface="+mn-lt"/>
              </a:rPr>
              <a:t>StarDist</a:t>
            </a:r>
            <a:r>
              <a:rPr lang="en-US" sz="1800" u="sng" dirty="0">
                <a:latin typeface="+mn-lt"/>
              </a:rPr>
              <a:t> (2018)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47C9A-89A3-4E99-AD74-43147D0B304D}"/>
              </a:ext>
            </a:extLst>
          </p:cNvPr>
          <p:cNvSpPr txBox="1"/>
          <p:nvPr/>
        </p:nvSpPr>
        <p:spPr>
          <a:xfrm>
            <a:off x="824280" y="1810653"/>
            <a:ext cx="5354270" cy="18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u="sng" dirty="0">
                <a:latin typeface="+mn-lt"/>
              </a:rPr>
              <a:t>Step 1: Training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+mn-lt"/>
              </a:rPr>
              <a:t>Generating </a:t>
            </a:r>
            <a:r>
              <a:rPr lang="en-US" sz="1600" dirty="0"/>
              <a:t>a Deep Learning</a:t>
            </a:r>
            <a:r>
              <a:rPr lang="en-US" sz="1600" dirty="0">
                <a:latin typeface="+mn-lt"/>
              </a:rPr>
              <a:t> model is resource hungry: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/>
              <a:t>High-end workstation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>
                <a:latin typeface="+mn-lt"/>
              </a:rPr>
              <a:t>Large amounts of training data (images and annotations)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/>
              <a:t>Training could take hours to days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/>
              <a:t>Good programming knowledge required - 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8E5F0-DA4A-4F9A-A775-4BA37FEF7C1F}"/>
              </a:ext>
            </a:extLst>
          </p:cNvPr>
          <p:cNvSpPr txBox="1"/>
          <p:nvPr/>
        </p:nvSpPr>
        <p:spPr>
          <a:xfrm>
            <a:off x="824280" y="1207969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Most accurate methods available for cells/nuclei segmentation</a:t>
            </a:r>
            <a:endParaRPr lang="en-US" sz="16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4096B-5987-4D77-A2D9-D406100AE31B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313DF-EE36-4B97-8388-E34BB25F956A}"/>
              </a:ext>
            </a:extLst>
          </p:cNvPr>
          <p:cNvSpPr txBox="1"/>
          <p:nvPr/>
        </p:nvSpPr>
        <p:spPr>
          <a:xfrm>
            <a:off x="824280" y="3869987"/>
            <a:ext cx="5659070" cy="154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u="sng" dirty="0">
                <a:latin typeface="+mn-lt"/>
              </a:rPr>
              <a:t>Step 2: Prediction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+mn-lt"/>
              </a:rPr>
              <a:t>Using the model from step 1 to predict the segmentation results :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/>
              <a:t>A regular laptop is just fine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/>
              <a:t>Prediction takes seconds to mins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600" dirty="0"/>
              <a:t>Little to no programming knowledge required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98B14-061E-48C3-8A71-82E4F4B0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774" y="3849081"/>
            <a:ext cx="4242184" cy="1344325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F26A1BBB-9521-4706-93FB-022CAB6B9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667" y="1563676"/>
            <a:ext cx="4449291" cy="77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98A06E-7E8F-41DD-833B-C06E47EB961C}"/>
              </a:ext>
            </a:extLst>
          </p:cNvPr>
          <p:cNvSpPr txBox="1"/>
          <p:nvPr/>
        </p:nvSpPr>
        <p:spPr>
          <a:xfrm>
            <a:off x="8940606" y="3444107"/>
            <a:ext cx="176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latin typeface="+mn-lt"/>
              </a:rPr>
              <a:t>Cellpose</a:t>
            </a:r>
            <a:r>
              <a:rPr lang="en-US" sz="1800" u="sng" dirty="0">
                <a:latin typeface="+mn-lt"/>
              </a:rPr>
              <a:t> (2021)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A052-390E-4239-9BB9-8AEF90ACF572}"/>
              </a:ext>
            </a:extLst>
          </p:cNvPr>
          <p:cNvSpPr txBox="1"/>
          <p:nvPr/>
        </p:nvSpPr>
        <p:spPr>
          <a:xfrm>
            <a:off x="8889806" y="1819339"/>
            <a:ext cx="142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arXiv:1806.03535</a:t>
            </a:r>
          </a:p>
        </p:txBody>
      </p:sp>
    </p:spTree>
    <p:extLst>
      <p:ext uri="{BB962C8B-B14F-4D97-AF65-F5344CB8AC3E}">
        <p14:creationId xmlns:p14="http://schemas.microsoft.com/office/powerpoint/2010/main" val="31706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EE0EA-45DA-4869-9F07-19B02CD0DC24}"/>
              </a:ext>
            </a:extLst>
          </p:cNvPr>
          <p:cNvSpPr txBox="1"/>
          <p:nvPr/>
        </p:nvSpPr>
        <p:spPr>
          <a:xfrm>
            <a:off x="0" y="37184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using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24AA4-6EEF-4C9E-8147-C1E2BE4CF069}"/>
              </a:ext>
            </a:extLst>
          </p:cNvPr>
          <p:cNvSpPr txBox="1"/>
          <p:nvPr/>
        </p:nvSpPr>
        <p:spPr>
          <a:xfrm>
            <a:off x="5082053" y="1066414"/>
            <a:ext cx="2239540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err="1">
                <a:latin typeface="+mn-lt"/>
              </a:rPr>
              <a:t>StarDist</a:t>
            </a:r>
            <a:r>
              <a:rPr lang="en-US" sz="1800" dirty="0">
                <a:latin typeface="+mn-lt"/>
              </a:rPr>
              <a:t> plugin in Fiji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56173-0647-464B-AF87-CDD8877F6003}"/>
              </a:ext>
            </a:extLst>
          </p:cNvPr>
          <p:cNvSpPr txBox="1"/>
          <p:nvPr/>
        </p:nvSpPr>
        <p:spPr>
          <a:xfrm>
            <a:off x="1657783" y="6301121"/>
            <a:ext cx="872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Workshop Exercise 1: </a:t>
            </a:r>
            <a:r>
              <a:rPr lang="en-US" dirty="0" err="1"/>
              <a:t>StarDist</a:t>
            </a:r>
            <a:r>
              <a:rPr lang="en-US" dirty="0"/>
              <a:t> based nuclear </a:t>
            </a:r>
            <a:r>
              <a:rPr lang="en-US" dirty="0" err="1"/>
              <a:t>segmenation</a:t>
            </a:r>
            <a:r>
              <a:rPr lang="en-US" dirty="0"/>
              <a:t> in a challenging image in Fiji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309C9-DB2C-44EC-98C9-657A529A51E6}"/>
              </a:ext>
            </a:extLst>
          </p:cNvPr>
          <p:cNvSpPr txBox="1"/>
          <p:nvPr/>
        </p:nvSpPr>
        <p:spPr>
          <a:xfrm>
            <a:off x="9678316" y="1066414"/>
            <a:ext cx="1154628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err="1">
                <a:latin typeface="+mn-lt"/>
              </a:rPr>
              <a:t>Cellpose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47C9A-89A3-4E99-AD74-43147D0B304D}"/>
              </a:ext>
            </a:extLst>
          </p:cNvPr>
          <p:cNvSpPr txBox="1"/>
          <p:nvPr/>
        </p:nvSpPr>
        <p:spPr>
          <a:xfrm>
            <a:off x="1359056" y="1066414"/>
            <a:ext cx="1053641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+mn-lt"/>
              </a:rPr>
              <a:t>Original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134B2-4AAC-46EA-8A71-99FDA8E13DC2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BD466F75-E0F0-4D8F-8D31-DF9BF7B2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" y="1699996"/>
            <a:ext cx="3931920" cy="3931920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8804A3D1-6B70-4291-8FC9-650C23F23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06" y="1727631"/>
            <a:ext cx="3931920" cy="3931920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C08BD75E-0722-40A9-9851-D7D1399C4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0" y="1727631"/>
            <a:ext cx="3931920" cy="3931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D2492D-294E-407C-AD8A-520D792422CC}"/>
              </a:ext>
            </a:extLst>
          </p:cNvPr>
          <p:cNvSpPr txBox="1"/>
          <p:nvPr/>
        </p:nvSpPr>
        <p:spPr>
          <a:xfrm>
            <a:off x="-44761" y="5659551"/>
            <a:ext cx="1165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Hoechst-stained Nuclei, image courtesy of Cherie Au, </a:t>
            </a:r>
            <a:r>
              <a:rPr lang="en-US" sz="1200" dirty="0" err="1"/>
              <a:t>Giannakakou</a:t>
            </a:r>
            <a:r>
              <a:rPr lang="en-US" sz="1200" dirty="0"/>
              <a:t> Lab, Weill Cornell Medicine</a:t>
            </a:r>
          </a:p>
        </p:txBody>
      </p:sp>
    </p:spTree>
    <p:extLst>
      <p:ext uri="{BB962C8B-B14F-4D97-AF65-F5344CB8AC3E}">
        <p14:creationId xmlns:p14="http://schemas.microsoft.com/office/powerpoint/2010/main" val="47806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EE0EA-45DA-4869-9F07-19B02CD0DC24}"/>
              </a:ext>
            </a:extLst>
          </p:cNvPr>
          <p:cNvSpPr txBox="1"/>
          <p:nvPr/>
        </p:nvSpPr>
        <p:spPr>
          <a:xfrm>
            <a:off x="0" y="11140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using </a:t>
            </a:r>
            <a:r>
              <a:rPr lang="en-US" sz="3200" dirty="0" err="1">
                <a:solidFill>
                  <a:srgbClr val="C00000"/>
                </a:solidFill>
              </a:rPr>
              <a:t>StarDist</a:t>
            </a:r>
            <a:r>
              <a:rPr lang="en-US" sz="3200" dirty="0">
                <a:solidFill>
                  <a:srgbClr val="C00000"/>
                </a:solidFill>
              </a:rPr>
              <a:t> in </a:t>
            </a:r>
            <a:r>
              <a:rPr lang="en-US" sz="3200" dirty="0" err="1">
                <a:solidFill>
                  <a:srgbClr val="C00000"/>
                </a:solidFill>
              </a:rPr>
              <a:t>Napari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1DC0C-131D-4C62-8C82-140370BEC6EE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26B6CD-BEFC-4580-9271-14BB1DBF1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82" y="791533"/>
            <a:ext cx="10058400" cy="59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91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0E9312-F554-48FB-B91D-A0C61184E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91533"/>
            <a:ext cx="10058400" cy="5912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1DC0C-131D-4C62-8C82-140370BEC6EE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D53CF-1902-4701-8244-211FB5CD42D8}"/>
              </a:ext>
            </a:extLst>
          </p:cNvPr>
          <p:cNvSpPr txBox="1"/>
          <p:nvPr/>
        </p:nvSpPr>
        <p:spPr>
          <a:xfrm>
            <a:off x="0" y="11140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using </a:t>
            </a:r>
            <a:r>
              <a:rPr lang="en-US" sz="3200" dirty="0" err="1">
                <a:solidFill>
                  <a:srgbClr val="C00000"/>
                </a:solidFill>
              </a:rPr>
              <a:t>StarDist</a:t>
            </a:r>
            <a:r>
              <a:rPr lang="en-US" sz="3200" dirty="0">
                <a:solidFill>
                  <a:srgbClr val="C00000"/>
                </a:solidFill>
              </a:rPr>
              <a:t> in </a:t>
            </a:r>
            <a:r>
              <a:rPr lang="en-US" sz="3200" dirty="0" err="1">
                <a:solidFill>
                  <a:srgbClr val="C00000"/>
                </a:solidFill>
              </a:rPr>
              <a:t>QuPath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1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EE0EA-45DA-4869-9F07-19B02CD0DC24}"/>
              </a:ext>
            </a:extLst>
          </p:cNvPr>
          <p:cNvSpPr txBox="1"/>
          <p:nvPr/>
        </p:nvSpPr>
        <p:spPr>
          <a:xfrm>
            <a:off x="0" y="25876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– comparison of Deep Learning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30FC8-EF20-45C1-BCAC-DA46A4AAAB04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</p:spTree>
    <p:extLst>
      <p:ext uri="{BB962C8B-B14F-4D97-AF65-F5344CB8AC3E}">
        <p14:creationId xmlns:p14="http://schemas.microsoft.com/office/powerpoint/2010/main" val="1508621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EE0EA-45DA-4869-9F07-19B02CD0DC24}"/>
              </a:ext>
            </a:extLst>
          </p:cNvPr>
          <p:cNvSpPr txBox="1"/>
          <p:nvPr/>
        </p:nvSpPr>
        <p:spPr>
          <a:xfrm>
            <a:off x="308009" y="189799"/>
            <a:ext cx="2444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C00000"/>
                </a:solidFill>
              </a:rPr>
              <a:t>Cellpose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15" name="Picture 14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258570D4-75C3-4295-B7F2-D70E3C942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84" y="0"/>
            <a:ext cx="6295541" cy="67041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F128B0-152A-440D-802B-A40603C7441A}"/>
              </a:ext>
            </a:extLst>
          </p:cNvPr>
          <p:cNvSpPr txBox="1"/>
          <p:nvPr/>
        </p:nvSpPr>
        <p:spPr>
          <a:xfrm>
            <a:off x="9410163" y="6119337"/>
            <a:ext cx="177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Stringer et al 2021, Nat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19295-294A-48B9-8529-505D60F58C8F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</p:spTree>
    <p:extLst>
      <p:ext uri="{BB962C8B-B14F-4D97-AF65-F5344CB8AC3E}">
        <p14:creationId xmlns:p14="http://schemas.microsoft.com/office/powerpoint/2010/main" val="273114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558F19-680B-4601-A64E-78FD2A7908D6}"/>
              </a:ext>
            </a:extLst>
          </p:cNvPr>
          <p:cNvSpPr txBox="1"/>
          <p:nvPr/>
        </p:nvSpPr>
        <p:spPr>
          <a:xfrm>
            <a:off x="2097335" y="2223051"/>
            <a:ext cx="8420099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/>
              <a:t>Seminar slides and workshop material will be made available on our GitHub page:</a:t>
            </a:r>
          </a:p>
          <a:p>
            <a:pPr algn="ctr">
              <a:lnSpc>
                <a:spcPct val="200000"/>
              </a:lnSpc>
            </a:pPr>
            <a:r>
              <a:rPr lang="en-US" sz="2000" dirty="0"/>
              <a:t>https://github.com/ImageAnalysis-RockefellerUniversity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9A77A-B7B5-431C-BFE4-65E0703BCC4E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</p:spTree>
    <p:extLst>
      <p:ext uri="{BB962C8B-B14F-4D97-AF65-F5344CB8AC3E}">
        <p14:creationId xmlns:p14="http://schemas.microsoft.com/office/powerpoint/2010/main" val="1087905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24904668-9E00-4782-80D0-B685A40A1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59" y="0"/>
            <a:ext cx="6284334" cy="6704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FA235-88B9-46F5-B193-E561B59464D6}"/>
              </a:ext>
            </a:extLst>
          </p:cNvPr>
          <p:cNvSpPr txBox="1"/>
          <p:nvPr/>
        </p:nvSpPr>
        <p:spPr>
          <a:xfrm>
            <a:off x="308009" y="189799"/>
            <a:ext cx="2444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C00000"/>
                </a:solidFill>
              </a:rPr>
              <a:t>StarDist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7A630-CAB1-432A-A47F-9DCAE2F51650}"/>
              </a:ext>
            </a:extLst>
          </p:cNvPr>
          <p:cNvSpPr txBox="1"/>
          <p:nvPr/>
        </p:nvSpPr>
        <p:spPr>
          <a:xfrm>
            <a:off x="9365713" y="6119337"/>
            <a:ext cx="177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Stringer et al 2021, Nat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1CDE5-D435-4368-B60F-2B681219FFAC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</p:spTree>
    <p:extLst>
      <p:ext uri="{BB962C8B-B14F-4D97-AF65-F5344CB8AC3E}">
        <p14:creationId xmlns:p14="http://schemas.microsoft.com/office/powerpoint/2010/main" val="1499125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536436-1CA4-4EAF-B9A2-B5BA28B52369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4" name="Picture 3" descr="A close up of a plant&#10;&#10;Description automatically generated with medium confidence">
            <a:extLst>
              <a:ext uri="{FF2B5EF4-FFF2-40B4-BE49-F238E27FC236}">
                <a16:creationId xmlns:a16="http://schemas.microsoft.com/office/drawing/2014/main" id="{A8F4884F-C968-4D61-89BE-D8A199400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6" r="11792"/>
          <a:stretch/>
        </p:blipFill>
        <p:spPr>
          <a:xfrm>
            <a:off x="653142" y="1845737"/>
            <a:ext cx="4781007" cy="3747764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C703303B-C30C-49B6-8C99-6C38464FB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r="11336"/>
          <a:stretch/>
        </p:blipFill>
        <p:spPr>
          <a:xfrm>
            <a:off x="5714999" y="1845737"/>
            <a:ext cx="4781007" cy="3728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3920B5-3315-4CA4-8162-BEE436450448}"/>
              </a:ext>
            </a:extLst>
          </p:cNvPr>
          <p:cNvSpPr txBox="1"/>
          <p:nvPr/>
        </p:nvSpPr>
        <p:spPr>
          <a:xfrm>
            <a:off x="1628683" y="1420586"/>
            <a:ext cx="299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Crowded fluorescent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087D0-A201-4660-8640-6927C5F5647B}"/>
              </a:ext>
            </a:extLst>
          </p:cNvPr>
          <p:cNvSpPr txBox="1"/>
          <p:nvPr/>
        </p:nvSpPr>
        <p:spPr>
          <a:xfrm>
            <a:off x="6905351" y="1420586"/>
            <a:ext cx="280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Cellpose</a:t>
            </a:r>
            <a:r>
              <a:rPr lang="en-US" dirty="0"/>
              <a:t> 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A9EDD-A8DA-4B04-AB3A-031EA164D986}"/>
              </a:ext>
            </a:extLst>
          </p:cNvPr>
          <p:cNvSpPr txBox="1"/>
          <p:nvPr/>
        </p:nvSpPr>
        <p:spPr>
          <a:xfrm>
            <a:off x="527050" y="625176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from https://github.com/MouseLand/cellpose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723B4-55EF-47ED-9355-4C5FCC663394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– challenging cases</a:t>
            </a:r>
          </a:p>
        </p:txBody>
      </p:sp>
    </p:spTree>
    <p:extLst>
      <p:ext uri="{BB962C8B-B14F-4D97-AF65-F5344CB8AC3E}">
        <p14:creationId xmlns:p14="http://schemas.microsoft.com/office/powerpoint/2010/main" val="413801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536436-1CA4-4EAF-B9A2-B5BA28B52369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028F809-F40E-4956-A8D2-E9EE6069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0586"/>
            <a:ext cx="4744790" cy="4744790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C1ADC19E-D159-4234-9C85-4EA9E8EC6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7" y="1420586"/>
            <a:ext cx="4744790" cy="4744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77627-8D78-4907-B9AE-2FBC64D0D69B}"/>
              </a:ext>
            </a:extLst>
          </p:cNvPr>
          <p:cNvSpPr txBox="1"/>
          <p:nvPr/>
        </p:nvSpPr>
        <p:spPr>
          <a:xfrm>
            <a:off x="1533433" y="1061539"/>
            <a:ext cx="306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Crowded cells, noisy 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5A105-ECAC-4F26-81E4-2AA0A532B6F9}"/>
              </a:ext>
            </a:extLst>
          </p:cNvPr>
          <p:cNvSpPr txBox="1"/>
          <p:nvPr/>
        </p:nvSpPr>
        <p:spPr>
          <a:xfrm>
            <a:off x="7267301" y="1051254"/>
            <a:ext cx="280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Cellpose</a:t>
            </a:r>
            <a:r>
              <a:rPr lang="en-US" dirty="0"/>
              <a:t> 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2C1C5-44D8-4641-8B9F-F398E2DFEEAD}"/>
              </a:ext>
            </a:extLst>
          </p:cNvPr>
          <p:cNvSpPr txBox="1"/>
          <p:nvPr/>
        </p:nvSpPr>
        <p:spPr>
          <a:xfrm>
            <a:off x="527050" y="625176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from https://github.com/MouseLand/cellpose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EC635-06E9-4B90-827A-B0CB7FC7E49C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– challenging cases</a:t>
            </a:r>
          </a:p>
        </p:txBody>
      </p:sp>
    </p:spTree>
    <p:extLst>
      <p:ext uri="{BB962C8B-B14F-4D97-AF65-F5344CB8AC3E}">
        <p14:creationId xmlns:p14="http://schemas.microsoft.com/office/powerpoint/2010/main" val="300342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he moon&#10;&#10;Description automatically generated with low confidence">
            <a:extLst>
              <a:ext uri="{FF2B5EF4-FFF2-40B4-BE49-F238E27FC236}">
                <a16:creationId xmlns:a16="http://schemas.microsoft.com/office/drawing/2014/main" id="{E97A9113-1F81-41D1-9C35-323AE533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7" y="1541417"/>
            <a:ext cx="4317274" cy="4317274"/>
          </a:xfrm>
          <a:prstGeom prst="rect">
            <a:avLst/>
          </a:prstGeom>
        </p:spPr>
      </p:pic>
      <p:pic>
        <p:nvPicPr>
          <p:cNvPr id="7" name="Picture 6" descr="A picture containing outdoor, coelenterate, coral, close&#10;&#10;Description automatically generated">
            <a:extLst>
              <a:ext uri="{FF2B5EF4-FFF2-40B4-BE49-F238E27FC236}">
                <a16:creationId xmlns:a16="http://schemas.microsoft.com/office/drawing/2014/main" id="{9DEE6808-2047-4C3E-BDCA-45C168590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44" y="1541417"/>
            <a:ext cx="4317274" cy="4317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5EC104-2CD1-46FF-A41F-D14E3937F870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</a:rPr>
              <a:t>Segmentation – challenging cases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FC61B-0E89-412B-A2A8-91AC53E73BFF}"/>
              </a:ext>
            </a:extLst>
          </p:cNvPr>
          <p:cNvSpPr txBox="1"/>
          <p:nvPr/>
        </p:nvSpPr>
        <p:spPr>
          <a:xfrm>
            <a:off x="1395910" y="1172085"/>
            <a:ext cx="372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Crowded cells, uneven illumination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0B8730-5B56-42E5-93B9-18787F901B47}"/>
              </a:ext>
            </a:extLst>
          </p:cNvPr>
          <p:cNvSpPr txBox="1"/>
          <p:nvPr/>
        </p:nvSpPr>
        <p:spPr>
          <a:xfrm>
            <a:off x="7838801" y="1172085"/>
            <a:ext cx="280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Cellpose</a:t>
            </a:r>
            <a:r>
              <a:rPr lang="en-US" dirty="0"/>
              <a:t> segmentation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ED8BF7-D2B1-4FD8-99AC-315220E069A4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EE1533-2847-41DB-89C7-9018B9FA5010}"/>
              </a:ext>
            </a:extLst>
          </p:cNvPr>
          <p:cNvSpPr txBox="1"/>
          <p:nvPr/>
        </p:nvSpPr>
        <p:spPr>
          <a:xfrm>
            <a:off x="527050" y="625176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from https://github.com/MouseLand/cellpose</a:t>
            </a:r>
          </a:p>
        </p:txBody>
      </p:sp>
    </p:spTree>
    <p:extLst>
      <p:ext uri="{BB962C8B-B14F-4D97-AF65-F5344CB8AC3E}">
        <p14:creationId xmlns:p14="http://schemas.microsoft.com/office/powerpoint/2010/main" val="267490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EE0EA-45DA-4869-9F07-19B02CD0DC24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– comparison of Deep Learning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C80D3-A19C-4C6E-A97F-0899325B5892}"/>
              </a:ext>
            </a:extLst>
          </p:cNvPr>
          <p:cNvSpPr txBox="1"/>
          <p:nvPr/>
        </p:nvSpPr>
        <p:spPr>
          <a:xfrm>
            <a:off x="6770787" y="6134538"/>
            <a:ext cx="2070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Cutler et al. </a:t>
            </a:r>
            <a:r>
              <a:rPr lang="en-US" sz="1400" dirty="0" err="1"/>
              <a:t>bioRxiv</a:t>
            </a:r>
            <a:r>
              <a:rPr lang="en-US" sz="1400" dirty="0"/>
              <a:t> 2021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EFBDD5B-6D7D-4153-A137-BC4F3CCFB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09" y="1476603"/>
            <a:ext cx="1647825" cy="180975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0F24B00-E814-4C88-9290-CEE99739F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62" y="1476603"/>
            <a:ext cx="1647825" cy="180975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DB1E175-88BF-46E0-9513-E701246D6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36" y="1476603"/>
            <a:ext cx="1647825" cy="1809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3BCE73-C983-4AAC-8179-A72F1D8CDD4B}"/>
              </a:ext>
            </a:extLst>
          </p:cNvPr>
          <p:cNvSpPr txBox="1"/>
          <p:nvPr/>
        </p:nvSpPr>
        <p:spPr>
          <a:xfrm>
            <a:off x="5490810" y="110727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StarDist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FF918-D033-484A-86B0-D340A11779E4}"/>
              </a:ext>
            </a:extLst>
          </p:cNvPr>
          <p:cNvSpPr txBox="1"/>
          <p:nvPr/>
        </p:nvSpPr>
        <p:spPr>
          <a:xfrm>
            <a:off x="7428647" y="1107271"/>
            <a:ext cx="105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Cellpose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FA9274-C67B-4728-8982-2CA5EB8BE19C}"/>
              </a:ext>
            </a:extLst>
          </p:cNvPr>
          <p:cNvSpPr txBox="1"/>
          <p:nvPr/>
        </p:nvSpPr>
        <p:spPr>
          <a:xfrm>
            <a:off x="2981976" y="1107271"/>
            <a:ext cx="265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contrast image</a:t>
            </a:r>
          </a:p>
        </p:txBody>
      </p:sp>
      <p:pic>
        <p:nvPicPr>
          <p:cNvPr id="14" name="Picture 13" descr="A close-up of a snake&#10;&#10;Description automatically generated with medium confidence">
            <a:extLst>
              <a:ext uri="{FF2B5EF4-FFF2-40B4-BE49-F238E27FC236}">
                <a16:creationId xmlns:a16="http://schemas.microsoft.com/office/drawing/2014/main" id="{B383740E-4075-4652-96A4-E86868E2E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6" y="3571648"/>
            <a:ext cx="5456308" cy="2474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A031CD-926C-4DB5-8CE8-8760A2D569E5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D573-DF04-4AC6-8724-C0E58B85D8F4}"/>
              </a:ext>
            </a:extLst>
          </p:cNvPr>
          <p:cNvSpPr txBox="1"/>
          <p:nvPr/>
        </p:nvSpPr>
        <p:spPr>
          <a:xfrm>
            <a:off x="309210" y="33290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Bacteria - </a:t>
            </a:r>
            <a:r>
              <a:rPr lang="en-US" i="1" dirty="0"/>
              <a:t>Escherichia coli</a:t>
            </a:r>
          </a:p>
        </p:txBody>
      </p:sp>
    </p:spTree>
    <p:extLst>
      <p:ext uri="{BB962C8B-B14F-4D97-AF65-F5344CB8AC3E}">
        <p14:creationId xmlns:p14="http://schemas.microsoft.com/office/powerpoint/2010/main" val="243894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1527202" y="841950"/>
            <a:ext cx="9503787" cy="112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There is no single “BEST” segmentation method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Try different approaches to see which one works “BEST” for your “SPECIFIC” images</a:t>
            </a:r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C00000"/>
                </a:solidFill>
              </a:rPr>
              <a:t>Segmentation – take home message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36436-1CA4-4EAF-B9A2-B5BA28B52369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2" descr="A close-up of water droplets on a leaf&#10;&#10;Description automatically generated with medium confidence">
            <a:extLst>
              <a:ext uri="{FF2B5EF4-FFF2-40B4-BE49-F238E27FC236}">
                <a16:creationId xmlns:a16="http://schemas.microsoft.com/office/drawing/2014/main" id="{2A07090B-A73D-4D91-81B7-126763E0CB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3" y="3285711"/>
            <a:ext cx="5029200" cy="3350705"/>
          </a:xfrm>
          <a:prstGeom prst="rect">
            <a:avLst/>
          </a:prstGeom>
        </p:spPr>
      </p:pic>
      <p:pic>
        <p:nvPicPr>
          <p:cNvPr id="7" name="Picture 6" descr="A picture containing nature, decorated, close&#10;&#10;Description automatically generated">
            <a:extLst>
              <a:ext uri="{FF2B5EF4-FFF2-40B4-BE49-F238E27FC236}">
                <a16:creationId xmlns:a16="http://schemas.microsoft.com/office/drawing/2014/main" id="{AD5BF498-719F-4E8B-836F-35CC834A7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00" y="3275819"/>
            <a:ext cx="5029200" cy="3350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3FBD8E-7AE5-4DA1-94C6-5BCD1BB778FF}"/>
              </a:ext>
            </a:extLst>
          </p:cNvPr>
          <p:cNvSpPr txBox="1"/>
          <p:nvPr/>
        </p:nvSpPr>
        <p:spPr>
          <a:xfrm>
            <a:off x="2670202" y="2201310"/>
            <a:ext cx="601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Denoising            Filtering            Masking             Segmentation</a:t>
            </a: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6C3A2B9C-37C7-4D6E-9111-97BA5FFB4828}"/>
              </a:ext>
            </a:extLst>
          </p:cNvPr>
          <p:cNvSpPr/>
          <p:nvPr/>
        </p:nvSpPr>
        <p:spPr>
          <a:xfrm>
            <a:off x="3740150" y="2290915"/>
            <a:ext cx="488950" cy="2286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2D218DC4-15C1-4BF0-B68F-82836C2C590F}"/>
              </a:ext>
            </a:extLst>
          </p:cNvPr>
          <p:cNvSpPr/>
          <p:nvPr/>
        </p:nvSpPr>
        <p:spPr>
          <a:xfrm>
            <a:off x="5121248" y="2290915"/>
            <a:ext cx="488950" cy="2286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7B2BAF55-54A3-4B15-B65C-27CCFBDEE2E7}"/>
              </a:ext>
            </a:extLst>
          </p:cNvPr>
          <p:cNvSpPr/>
          <p:nvPr/>
        </p:nvSpPr>
        <p:spPr>
          <a:xfrm>
            <a:off x="6591329" y="2290915"/>
            <a:ext cx="488950" cy="22860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892B9-B5E1-4CF1-AADA-E2016DDCF100}"/>
              </a:ext>
            </a:extLst>
          </p:cNvPr>
          <p:cNvSpPr txBox="1"/>
          <p:nvPr/>
        </p:nvSpPr>
        <p:spPr>
          <a:xfrm>
            <a:off x="2232053" y="2894822"/>
            <a:ext cx="169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Original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8F911-1536-4733-89FD-DCFF8244EE0A}"/>
              </a:ext>
            </a:extLst>
          </p:cNvPr>
          <p:cNvSpPr txBox="1"/>
          <p:nvPr/>
        </p:nvSpPr>
        <p:spPr>
          <a:xfrm>
            <a:off x="8013576" y="2894822"/>
            <a:ext cx="2381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n-lt"/>
              </a:rPr>
              <a:t>Cellpose</a:t>
            </a:r>
            <a:r>
              <a:rPr lang="en-US" dirty="0">
                <a:latin typeface="+mn-lt"/>
              </a:rPr>
              <a:t> segmentation</a:t>
            </a:r>
          </a:p>
        </p:txBody>
      </p:sp>
    </p:spTree>
    <p:extLst>
      <p:ext uri="{BB962C8B-B14F-4D97-AF65-F5344CB8AC3E}">
        <p14:creationId xmlns:p14="http://schemas.microsoft.com/office/powerpoint/2010/main" val="150781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165DE3-1565-4ACF-8F73-27DF03885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16" y="1142583"/>
            <a:ext cx="5065911" cy="4962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7729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Cell/particle counting in Fiji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1123950" y="198180"/>
            <a:ext cx="657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36436-1CA4-4EAF-B9A2-B5BA28B52369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3" name="Picture 2" descr="A picture containing fabric&#10;&#10;Description automatically generated">
            <a:extLst>
              <a:ext uri="{FF2B5EF4-FFF2-40B4-BE49-F238E27FC236}">
                <a16:creationId xmlns:a16="http://schemas.microsoft.com/office/drawing/2014/main" id="{3DE586A0-B056-43D4-B42D-5BAC1171B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490954"/>
            <a:ext cx="2743200" cy="2743200"/>
          </a:xfrm>
          <a:prstGeom prst="rect">
            <a:avLst/>
          </a:prstGeom>
        </p:spPr>
      </p:pic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58F0D655-0B7D-4E1D-A6DD-DFFF93EB2B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962400"/>
            <a:ext cx="2743200" cy="27432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3EB35D-4ABE-4E0A-A5BE-6B4FAC97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908" y="2340649"/>
            <a:ext cx="2101092" cy="2486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2680E3-4DE0-47B8-A1B9-904D0E4A2DA0}"/>
              </a:ext>
            </a:extLst>
          </p:cNvPr>
          <p:cNvSpPr txBox="1"/>
          <p:nvPr/>
        </p:nvSpPr>
        <p:spPr>
          <a:xfrm>
            <a:off x="3361074" y="6396335"/>
            <a:ext cx="4544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Image courtesy of Uwe Schaefer, </a:t>
            </a:r>
            <a:r>
              <a:rPr lang="en-US" sz="1400" dirty="0" err="1"/>
              <a:t>Tarakhovsky</a:t>
            </a:r>
            <a:r>
              <a:rPr lang="en-US" sz="1400" dirty="0"/>
              <a:t> Lab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3EAEC-29A3-4435-B0A0-AA045E1B1BCF}"/>
              </a:ext>
            </a:extLst>
          </p:cNvPr>
          <p:cNvSpPr txBox="1"/>
          <p:nvPr/>
        </p:nvSpPr>
        <p:spPr>
          <a:xfrm>
            <a:off x="447675" y="3652421"/>
            <a:ext cx="2266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segmented binary image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1C91D8-0B10-4FA5-84CB-CDCEFDD43D4A}"/>
              </a:ext>
            </a:extLst>
          </p:cNvPr>
          <p:cNvSpPr/>
          <p:nvPr/>
        </p:nvSpPr>
        <p:spPr>
          <a:xfrm>
            <a:off x="6291100" y="3583662"/>
            <a:ext cx="530457" cy="157056"/>
          </a:xfrm>
          <a:prstGeom prst="rightArrow">
            <a:avLst>
              <a:gd name="adj1" fmla="val 50000"/>
              <a:gd name="adj2" fmla="val 968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B7BBCAE-174B-4D20-8F0C-5CB998BD3FC8}"/>
              </a:ext>
            </a:extLst>
          </p:cNvPr>
          <p:cNvSpPr/>
          <p:nvPr/>
        </p:nvSpPr>
        <p:spPr>
          <a:xfrm rot="18900000">
            <a:off x="2933847" y="4516333"/>
            <a:ext cx="1060913" cy="157057"/>
          </a:xfrm>
          <a:prstGeom prst="rightArrow">
            <a:avLst>
              <a:gd name="adj1" fmla="val 50000"/>
              <a:gd name="adj2" fmla="val 968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B879561-89EE-465A-8C6F-6D78ED81D4FA}"/>
              </a:ext>
            </a:extLst>
          </p:cNvPr>
          <p:cNvSpPr/>
          <p:nvPr/>
        </p:nvSpPr>
        <p:spPr>
          <a:xfrm rot="5400000">
            <a:off x="1296583" y="3386907"/>
            <a:ext cx="373977" cy="157056"/>
          </a:xfrm>
          <a:prstGeom prst="rightArrow">
            <a:avLst>
              <a:gd name="adj1" fmla="val 50000"/>
              <a:gd name="adj2" fmla="val 968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8DBC103-5C61-45EA-B604-65041E9DC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67" y="841950"/>
            <a:ext cx="8896865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36436-1CA4-4EAF-B9A2-B5BA28B52369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F70F8-9E17-40FE-8CD0-FEF0D6762FB8}"/>
              </a:ext>
            </a:extLst>
          </p:cNvPr>
          <p:cNvSpPr txBox="1"/>
          <p:nvPr/>
        </p:nvSpPr>
        <p:spPr>
          <a:xfrm>
            <a:off x="2360950" y="6437332"/>
            <a:ext cx="3763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Image courtesy of </a:t>
            </a:r>
            <a:r>
              <a:rPr lang="en-US" sz="1400" dirty="0" err="1"/>
              <a:t>Yakshi</a:t>
            </a:r>
            <a:r>
              <a:rPr lang="en-US" sz="1400" dirty="0"/>
              <a:t> </a:t>
            </a:r>
            <a:r>
              <a:rPr lang="en-US" sz="1400" dirty="0" err="1"/>
              <a:t>Dabas</a:t>
            </a:r>
            <a:r>
              <a:rPr lang="en-US" sz="1400" dirty="0"/>
              <a:t>, David Allis Lab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6AC93E-4047-454A-B4EF-CA34C4E6D10F}"/>
              </a:ext>
            </a:extLst>
          </p:cNvPr>
          <p:cNvSpPr/>
          <p:nvPr/>
        </p:nvSpPr>
        <p:spPr>
          <a:xfrm>
            <a:off x="2244915" y="4942285"/>
            <a:ext cx="1715371" cy="193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59D7A-4997-488D-B4FF-9D67A9B5D341}"/>
              </a:ext>
            </a:extLst>
          </p:cNvPr>
          <p:cNvSpPr txBox="1"/>
          <p:nvPr/>
        </p:nvSpPr>
        <p:spPr>
          <a:xfrm>
            <a:off x="368167" y="1337872"/>
            <a:ext cx="199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Nuclei segmented with </a:t>
            </a:r>
            <a:r>
              <a:rPr lang="en-US" dirty="0" err="1"/>
              <a:t>StarDist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A0D05-DDB6-4A68-BF3A-A74EBF61CC03}"/>
              </a:ext>
            </a:extLst>
          </p:cNvPr>
          <p:cNvSpPr txBox="1"/>
          <p:nvPr/>
        </p:nvSpPr>
        <p:spPr>
          <a:xfrm>
            <a:off x="0" y="7729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Cell/particle counting in </a:t>
            </a:r>
            <a:r>
              <a:rPr lang="en-US" sz="3200" dirty="0" err="1">
                <a:solidFill>
                  <a:srgbClr val="C00000"/>
                </a:solidFill>
              </a:rPr>
              <a:t>QuPath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269823" y="2640291"/>
            <a:ext cx="2132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3D volume rendering showing green and magenta particles</a:t>
            </a:r>
            <a:endParaRPr lang="en-US" sz="16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6427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Cell/particle counting in 3D using </a:t>
            </a:r>
            <a:r>
              <a:rPr lang="en-US" sz="3200" dirty="0" err="1">
                <a:solidFill>
                  <a:srgbClr val="C00000"/>
                </a:solidFill>
              </a:rPr>
              <a:t>Imaris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36436-1CA4-4EAF-B9A2-B5BA28B52369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158975-0394-47E3-BFC7-3F1EE10F3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44" y="731492"/>
            <a:ext cx="9411881" cy="576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12CC66-A51A-476B-BC75-AE130C0E645A}"/>
              </a:ext>
            </a:extLst>
          </p:cNvPr>
          <p:cNvSpPr txBox="1"/>
          <p:nvPr/>
        </p:nvSpPr>
        <p:spPr>
          <a:xfrm>
            <a:off x="2475111" y="6442778"/>
            <a:ext cx="543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Image courtesy of Toby Lieber, Agnel Sfeir Lab, MSKCC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BFB3CA-7709-4F81-9D43-03B826A17DDA}"/>
              </a:ext>
            </a:extLst>
          </p:cNvPr>
          <p:cNvSpPr/>
          <p:nvPr/>
        </p:nvSpPr>
        <p:spPr>
          <a:xfrm>
            <a:off x="2759075" y="784225"/>
            <a:ext cx="2282825" cy="8255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B59C46-31DC-4646-8583-1725CAEE5A84}"/>
              </a:ext>
            </a:extLst>
          </p:cNvPr>
          <p:cNvSpPr/>
          <p:nvPr/>
        </p:nvSpPr>
        <p:spPr>
          <a:xfrm>
            <a:off x="3254375" y="2034381"/>
            <a:ext cx="148431" cy="8255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170E01-1E61-4C15-B142-0392153BD0A2}"/>
              </a:ext>
            </a:extLst>
          </p:cNvPr>
          <p:cNvSpPr/>
          <p:nvPr/>
        </p:nvSpPr>
        <p:spPr>
          <a:xfrm>
            <a:off x="3335340" y="2234407"/>
            <a:ext cx="203198" cy="8255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0BFD3-8319-454E-B2D5-55A44E6B4F07}"/>
              </a:ext>
            </a:extLst>
          </p:cNvPr>
          <p:cNvSpPr/>
          <p:nvPr/>
        </p:nvSpPr>
        <p:spPr>
          <a:xfrm>
            <a:off x="3254374" y="2132014"/>
            <a:ext cx="148431" cy="8255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F42B06-B75C-4DDB-A6EA-0E40BE3B6AC6}"/>
              </a:ext>
            </a:extLst>
          </p:cNvPr>
          <p:cNvSpPr/>
          <p:nvPr/>
        </p:nvSpPr>
        <p:spPr>
          <a:xfrm>
            <a:off x="3334940" y="2336800"/>
            <a:ext cx="148431" cy="8255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48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19CDFF-6495-44D8-960A-4175D3B11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44" y="731492"/>
            <a:ext cx="9411881" cy="5760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36436-1CA4-4EAF-B9A2-B5BA28B52369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32E68-9D83-4458-B596-7DC776B50B0D}"/>
              </a:ext>
            </a:extLst>
          </p:cNvPr>
          <p:cNvSpPr txBox="1"/>
          <p:nvPr/>
        </p:nvSpPr>
        <p:spPr>
          <a:xfrm>
            <a:off x="269823" y="2640291"/>
            <a:ext cx="21324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3D volume rendering showing green and magenta particles segmented a</a:t>
            </a:r>
            <a:r>
              <a:rPr lang="en-US" sz="1600" dirty="0">
                <a:latin typeface="+mn-lt"/>
              </a:rPr>
              <a:t>nd quantified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AAECD0-FCF8-4CA3-8AAA-1E87E4293DFA}"/>
              </a:ext>
            </a:extLst>
          </p:cNvPr>
          <p:cNvSpPr/>
          <p:nvPr/>
        </p:nvSpPr>
        <p:spPr>
          <a:xfrm>
            <a:off x="2475111" y="3489229"/>
            <a:ext cx="1715371" cy="193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5FDE6-03A6-4CD0-B94D-79CCF8C149AE}"/>
              </a:ext>
            </a:extLst>
          </p:cNvPr>
          <p:cNvSpPr txBox="1"/>
          <p:nvPr/>
        </p:nvSpPr>
        <p:spPr>
          <a:xfrm>
            <a:off x="0" y="14671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Cell/particle counting in 3D using </a:t>
            </a:r>
            <a:r>
              <a:rPr lang="en-US" sz="3200" dirty="0" err="1">
                <a:solidFill>
                  <a:srgbClr val="C00000"/>
                </a:solidFill>
              </a:rPr>
              <a:t>Imaris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67AD0-84F8-43EE-A41C-2B323923FFEE}"/>
              </a:ext>
            </a:extLst>
          </p:cNvPr>
          <p:cNvSpPr txBox="1"/>
          <p:nvPr/>
        </p:nvSpPr>
        <p:spPr>
          <a:xfrm>
            <a:off x="2475111" y="6442778"/>
            <a:ext cx="543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Image courtesy of Toby Lieber, Agnel Sfeir Lab, MSKCC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A9A5DC-C780-47AF-AE01-6809B5732F7C}"/>
              </a:ext>
            </a:extLst>
          </p:cNvPr>
          <p:cNvSpPr/>
          <p:nvPr/>
        </p:nvSpPr>
        <p:spPr>
          <a:xfrm>
            <a:off x="2759075" y="784225"/>
            <a:ext cx="2282825" cy="8255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FDBC4D-076C-412C-B7F7-1CAC1896B0C9}"/>
              </a:ext>
            </a:extLst>
          </p:cNvPr>
          <p:cNvSpPr/>
          <p:nvPr/>
        </p:nvSpPr>
        <p:spPr>
          <a:xfrm>
            <a:off x="3254375" y="2034381"/>
            <a:ext cx="148431" cy="8255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D1C6C-5212-481B-8F82-93FAB20D8AB2}"/>
              </a:ext>
            </a:extLst>
          </p:cNvPr>
          <p:cNvSpPr/>
          <p:nvPr/>
        </p:nvSpPr>
        <p:spPr>
          <a:xfrm>
            <a:off x="3335340" y="2234407"/>
            <a:ext cx="203198" cy="8255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20E18-3304-4944-8564-34A2FB34D2FB}"/>
              </a:ext>
            </a:extLst>
          </p:cNvPr>
          <p:cNvSpPr/>
          <p:nvPr/>
        </p:nvSpPr>
        <p:spPr>
          <a:xfrm>
            <a:off x="3254374" y="2132014"/>
            <a:ext cx="148431" cy="82550"/>
          </a:xfrm>
          <a:prstGeom prst="rect">
            <a:avLst/>
          </a:prstGeom>
          <a:solidFill>
            <a:srgbClr val="808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B138DE-BCF3-45C4-B867-6A990BB84178}"/>
              </a:ext>
            </a:extLst>
          </p:cNvPr>
          <p:cNvSpPr/>
          <p:nvPr/>
        </p:nvSpPr>
        <p:spPr>
          <a:xfrm>
            <a:off x="3334940" y="2336800"/>
            <a:ext cx="148431" cy="8255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8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F11AE-8AF9-4A7C-80C9-82A157B3F454}"/>
              </a:ext>
            </a:extLst>
          </p:cNvPr>
          <p:cNvSpPr txBox="1"/>
          <p:nvPr/>
        </p:nvSpPr>
        <p:spPr>
          <a:xfrm>
            <a:off x="741265" y="1930704"/>
            <a:ext cx="4801206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Segmentation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Cell/particle Counting and Tracking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Image denoising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5A8E9-D8CD-42A7-BE42-DD3B7434CCCD}"/>
              </a:ext>
            </a:extLst>
          </p:cNvPr>
          <p:cNvSpPr txBox="1"/>
          <p:nvPr/>
        </p:nvSpPr>
        <p:spPr>
          <a:xfrm>
            <a:off x="6566576" y="1534571"/>
            <a:ext cx="5003271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Open-source </a:t>
            </a:r>
            <a:r>
              <a:rPr lang="en-US" u="sng" dirty="0" err="1"/>
              <a:t>Softwares</a:t>
            </a:r>
            <a:endParaRPr lang="en-US" u="sng" dirty="0"/>
          </a:p>
          <a:p>
            <a:pPr>
              <a:lnSpc>
                <a:spcPct val="150000"/>
              </a:lnSpc>
            </a:pPr>
            <a:r>
              <a:rPr lang="en-US" dirty="0"/>
              <a:t>ImageJ/Fiji, </a:t>
            </a:r>
            <a:r>
              <a:rPr lang="en-US" dirty="0" err="1"/>
              <a:t>QuPath</a:t>
            </a:r>
            <a:r>
              <a:rPr lang="en-US" dirty="0"/>
              <a:t>, </a:t>
            </a:r>
            <a:r>
              <a:rPr lang="en-US" dirty="0" err="1"/>
              <a:t>Napari</a:t>
            </a:r>
            <a:r>
              <a:rPr lang="en-US" dirty="0"/>
              <a:t>, </a:t>
            </a:r>
            <a:r>
              <a:rPr lang="en-US" dirty="0" err="1"/>
              <a:t>CellProfiler</a:t>
            </a:r>
            <a:r>
              <a:rPr lang="en-US" dirty="0"/>
              <a:t>, Icy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endParaRPr lang="en-US" u="sng" dirty="0"/>
          </a:p>
          <a:p>
            <a:pPr>
              <a:lnSpc>
                <a:spcPct val="150000"/>
              </a:lnSpc>
            </a:pPr>
            <a:r>
              <a:rPr lang="en-US" u="sng" dirty="0"/>
              <a:t>Commercial </a:t>
            </a:r>
            <a:r>
              <a:rPr lang="en-US" u="sng" dirty="0" err="1"/>
              <a:t>Softwares</a:t>
            </a:r>
            <a:endParaRPr lang="en-US" u="sng" dirty="0"/>
          </a:p>
          <a:p>
            <a:pPr>
              <a:lnSpc>
                <a:spcPct val="150000"/>
              </a:lnSpc>
            </a:pPr>
            <a:r>
              <a:rPr lang="en-US" dirty="0" err="1"/>
              <a:t>Imaris</a:t>
            </a:r>
            <a:r>
              <a:rPr lang="en-US" dirty="0"/>
              <a:t>, </a:t>
            </a:r>
            <a:r>
              <a:rPr lang="en-US" dirty="0" err="1"/>
              <a:t>Arivis</a:t>
            </a:r>
            <a:r>
              <a:rPr lang="en-US" dirty="0"/>
              <a:t>, </a:t>
            </a:r>
            <a:r>
              <a:rPr lang="en-US" dirty="0" err="1"/>
              <a:t>Aivia</a:t>
            </a:r>
            <a:r>
              <a:rPr lang="en-US" dirty="0"/>
              <a:t>, Huygens, </a:t>
            </a:r>
            <a:r>
              <a:rPr lang="en-US" dirty="0" err="1"/>
              <a:t>MetaMorph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u="sng" dirty="0"/>
              <a:t>Machine/Deep Learning frameworks</a:t>
            </a:r>
          </a:p>
          <a:p>
            <a:pPr>
              <a:lnSpc>
                <a:spcPct val="150000"/>
              </a:lnSpc>
            </a:pPr>
            <a:r>
              <a:rPr lang="en-US" dirty="0"/>
              <a:t>Weka, </a:t>
            </a:r>
            <a:r>
              <a:rPr lang="en-US" dirty="0" err="1"/>
              <a:t>ilastik</a:t>
            </a:r>
            <a:r>
              <a:rPr lang="en-US" dirty="0"/>
              <a:t>, </a:t>
            </a:r>
            <a:r>
              <a:rPr lang="en-US" dirty="0" err="1"/>
              <a:t>Labkit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StarDist</a:t>
            </a:r>
            <a:r>
              <a:rPr lang="en-US" dirty="0"/>
              <a:t>, </a:t>
            </a:r>
            <a:r>
              <a:rPr lang="en-US" dirty="0" err="1"/>
              <a:t>Cellpose</a:t>
            </a:r>
            <a:r>
              <a:rPr lang="en-US" dirty="0"/>
              <a:t>, </a:t>
            </a:r>
            <a:r>
              <a:rPr lang="en-US" dirty="0" err="1"/>
              <a:t>DeepImageJ</a:t>
            </a:r>
            <a:r>
              <a:rPr lang="en-US" dirty="0"/>
              <a:t>, ZeroCostDL4Mic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380CE-A24D-480F-9791-F84AE2345804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341DC-7A23-481F-BA84-131671BB4660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4046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843C7-AAF0-44CA-A03C-10A35C512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19" y="1095049"/>
            <a:ext cx="9754961" cy="4667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22D6A-FBB5-4ED1-BB8E-F78E53951EAA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CA4CA-D35C-4284-ACB2-4539C2326933}"/>
              </a:ext>
            </a:extLst>
          </p:cNvPr>
          <p:cNvSpPr txBox="1"/>
          <p:nvPr/>
        </p:nvSpPr>
        <p:spPr>
          <a:xfrm>
            <a:off x="3210424" y="756821"/>
            <a:ext cx="5556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Cancer cell migration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7DCCA-2EB7-4DFC-B5B0-C70F9B64E61C}"/>
              </a:ext>
            </a:extLst>
          </p:cNvPr>
          <p:cNvSpPr txBox="1"/>
          <p:nvPr/>
        </p:nvSpPr>
        <p:spPr>
          <a:xfrm>
            <a:off x="8533221" y="6365558"/>
            <a:ext cx="3613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https://doi.org/10.5281/zenodo.5206107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714F8-6A28-4101-A84E-3FEF3E958791}"/>
              </a:ext>
            </a:extLst>
          </p:cNvPr>
          <p:cNvSpPr txBox="1"/>
          <p:nvPr/>
        </p:nvSpPr>
        <p:spPr>
          <a:xfrm>
            <a:off x="0" y="3906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Cell/particle tracking in Fiji</a:t>
            </a:r>
          </a:p>
        </p:txBody>
      </p:sp>
    </p:spTree>
    <p:extLst>
      <p:ext uri="{BB962C8B-B14F-4D97-AF65-F5344CB8AC3E}">
        <p14:creationId xmlns:p14="http://schemas.microsoft.com/office/powerpoint/2010/main" val="2723214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73D516F-0ED7-4E0F-9CC7-7460B7D2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19" y="1095049"/>
            <a:ext cx="9754961" cy="466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F3C79-0B30-4F1C-846C-64FD6F82C2B1}"/>
              </a:ext>
            </a:extLst>
          </p:cNvPr>
          <p:cNvSpPr txBox="1"/>
          <p:nvPr/>
        </p:nvSpPr>
        <p:spPr>
          <a:xfrm>
            <a:off x="2895600" y="744693"/>
            <a:ext cx="624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StarDist</a:t>
            </a:r>
            <a:r>
              <a:rPr lang="en-US" sz="1600" dirty="0"/>
              <a:t> based cell segmentation in </a:t>
            </a:r>
            <a:r>
              <a:rPr lang="en-US" sz="1600" dirty="0" err="1"/>
              <a:t>TrackMate</a:t>
            </a:r>
            <a:r>
              <a:rPr lang="en-US" sz="1600" dirty="0"/>
              <a:t> plugin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0B22C-FE11-4D9F-AEBD-1B343A96C038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AD5AA-173A-46C0-B57D-092A155C7119}"/>
              </a:ext>
            </a:extLst>
          </p:cNvPr>
          <p:cNvSpPr txBox="1"/>
          <p:nvPr/>
        </p:nvSpPr>
        <p:spPr>
          <a:xfrm>
            <a:off x="0" y="3906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Cell/particle tracking in Fiji</a:t>
            </a:r>
          </a:p>
        </p:txBody>
      </p:sp>
    </p:spTree>
    <p:extLst>
      <p:ext uri="{BB962C8B-B14F-4D97-AF65-F5344CB8AC3E}">
        <p14:creationId xmlns:p14="http://schemas.microsoft.com/office/powerpoint/2010/main" val="9352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C0DECF41-92C0-4AD4-94FA-8D4DA5AB3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95375"/>
            <a:ext cx="9753600" cy="4667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A6A0C-DC2B-49AB-B938-00E595C175E8}"/>
              </a:ext>
            </a:extLst>
          </p:cNvPr>
          <p:cNvSpPr txBox="1"/>
          <p:nvPr/>
        </p:nvSpPr>
        <p:spPr>
          <a:xfrm>
            <a:off x="4986379" y="5836978"/>
            <a:ext cx="2460297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3D tracking with </a:t>
            </a:r>
            <a:r>
              <a:rPr lang="en-US" sz="1600" dirty="0" err="1"/>
              <a:t>TrackMate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>
                <a:latin typeface="+mn-lt"/>
              </a:rPr>
              <a:t>3D tracking in </a:t>
            </a:r>
            <a:r>
              <a:rPr lang="en-US" sz="1600" dirty="0" err="1">
                <a:latin typeface="+mn-lt"/>
              </a:rPr>
              <a:t>Imaris</a:t>
            </a:r>
            <a:endParaRPr lang="en-US" sz="16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F3C79-0B30-4F1C-846C-64FD6F82C2B1}"/>
              </a:ext>
            </a:extLst>
          </p:cNvPr>
          <p:cNvSpPr txBox="1"/>
          <p:nvPr/>
        </p:nvSpPr>
        <p:spPr>
          <a:xfrm>
            <a:off x="4114800" y="579593"/>
            <a:ext cx="3822700" cy="51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Tracking results with the </a:t>
            </a:r>
            <a:r>
              <a:rPr lang="en-US" sz="1600" dirty="0" err="1"/>
              <a:t>TrackMate</a:t>
            </a:r>
            <a:r>
              <a:rPr lang="en-US" sz="1600" dirty="0"/>
              <a:t> plugin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0B22C-FE11-4D9F-AEBD-1B343A96C038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AD5AA-173A-46C0-B57D-092A155C7119}"/>
              </a:ext>
            </a:extLst>
          </p:cNvPr>
          <p:cNvSpPr txBox="1"/>
          <p:nvPr/>
        </p:nvSpPr>
        <p:spPr>
          <a:xfrm>
            <a:off x="0" y="3906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Cell/particle tracking - Fiji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E61F9-6D3E-48DA-8456-F24AEEF9875C}"/>
              </a:ext>
            </a:extLst>
          </p:cNvPr>
          <p:cNvSpPr txBox="1"/>
          <p:nvPr/>
        </p:nvSpPr>
        <p:spPr>
          <a:xfrm>
            <a:off x="1155700" y="6021643"/>
            <a:ext cx="211455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Workshop Exercise 2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509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243840" y="841950"/>
            <a:ext cx="3737610" cy="300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task of removing noise from an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Not used solely for making an image look “good”, but when done properly, it can greatly improve the segmentation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Beware - denoising changes pixel values in the image!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Denoising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3DF83-4A82-4586-A6D9-2C2874CB9AA6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3074" name="Picture 2" descr="Image of hill, with a lot of image noise">
            <a:extLst>
              <a:ext uri="{FF2B5EF4-FFF2-40B4-BE49-F238E27FC236}">
                <a16:creationId xmlns:a16="http://schemas.microsoft.com/office/drawing/2014/main" id="{045A646A-49FA-44AC-BECB-14BED3F4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797662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EFFB6-0965-4E6B-A6C3-4272287E9E94}"/>
              </a:ext>
            </a:extLst>
          </p:cNvPr>
          <p:cNvSpPr txBox="1"/>
          <p:nvPr/>
        </p:nvSpPr>
        <p:spPr>
          <a:xfrm>
            <a:off x="8847417" y="3998062"/>
            <a:ext cx="27603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Gold Hill, Shaftesbury, 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37DA7-D618-424D-93E1-6F467736EC68}"/>
              </a:ext>
            </a:extLst>
          </p:cNvPr>
          <p:cNvSpPr txBox="1"/>
          <p:nvPr/>
        </p:nvSpPr>
        <p:spPr>
          <a:xfrm>
            <a:off x="3108960" y="4679768"/>
            <a:ext cx="7437120" cy="1808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acquire noisy images in the first place?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Low protein expression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High protein expression has unwanted phenotype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Photobleaching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Detection noise due to inherent uncertainly of photon detection</a:t>
            </a:r>
          </a:p>
        </p:txBody>
      </p:sp>
      <p:pic>
        <p:nvPicPr>
          <p:cNvPr id="3076" name="Picture 4" descr="Image of hill after image denoising has taken place">
            <a:extLst>
              <a:ext uri="{FF2B5EF4-FFF2-40B4-BE49-F238E27FC236}">
                <a16:creationId xmlns:a16="http://schemas.microsoft.com/office/drawing/2014/main" id="{4ABC6367-7940-4CB2-B0E1-FBED07351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797662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609A1D-F307-4D7F-A07A-2B6D866B81D6}"/>
              </a:ext>
            </a:extLst>
          </p:cNvPr>
          <p:cNvSpPr/>
          <p:nvPr/>
        </p:nvSpPr>
        <p:spPr>
          <a:xfrm>
            <a:off x="7264168" y="2501155"/>
            <a:ext cx="1060913" cy="157057"/>
          </a:xfrm>
          <a:prstGeom prst="rightArrow">
            <a:avLst>
              <a:gd name="adj1" fmla="val 50000"/>
              <a:gd name="adj2" fmla="val 968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BA650C-3254-45F1-83E5-B77A2D61D841}"/>
              </a:ext>
            </a:extLst>
          </p:cNvPr>
          <p:cNvSpPr txBox="1"/>
          <p:nvPr/>
        </p:nvSpPr>
        <p:spPr>
          <a:xfrm>
            <a:off x="6993822" y="1926530"/>
            <a:ext cx="1331259" cy="51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dirty="0"/>
              <a:t>denoising</a:t>
            </a:r>
          </a:p>
        </p:txBody>
      </p:sp>
    </p:spTree>
    <p:extLst>
      <p:ext uri="{BB962C8B-B14F-4D97-AF65-F5344CB8AC3E}">
        <p14:creationId xmlns:p14="http://schemas.microsoft.com/office/powerpoint/2010/main" val="6819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2196145" y="1522030"/>
            <a:ext cx="7587126" cy="150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Classical Filters – Gaussian, Median, Non-local means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Deep Learning methods (open-source): CARE, Noise2Noise, Noise2Void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Deep Learning methods (commercial): </a:t>
            </a:r>
            <a:r>
              <a:rPr lang="en-US" sz="1600" dirty="0">
                <a:latin typeface="+mn-lt"/>
              </a:rPr>
              <a:t>RCAN in </a:t>
            </a:r>
            <a:r>
              <a:rPr lang="en-US" sz="1600" dirty="0" err="1">
                <a:latin typeface="+mn-lt"/>
              </a:rPr>
              <a:t>Aivia</a:t>
            </a:r>
            <a:endParaRPr lang="en-US" sz="16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Denoising -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3DF83-4A82-4586-A6D9-2C2874CB9AA6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</p:spTree>
    <p:extLst>
      <p:ext uri="{BB962C8B-B14F-4D97-AF65-F5344CB8AC3E}">
        <p14:creationId xmlns:p14="http://schemas.microsoft.com/office/powerpoint/2010/main" val="1264799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Denoising using image processing filters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3DF83-4A82-4586-A6D9-2C2874CB9AA6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3" name="Picture 2" descr="A picture containing outdoor, white, old, several&#10;&#10;Description automatically generated">
            <a:extLst>
              <a:ext uri="{FF2B5EF4-FFF2-40B4-BE49-F238E27FC236}">
                <a16:creationId xmlns:a16="http://schemas.microsoft.com/office/drawing/2014/main" id="{FBE7436F-DB80-45E8-9009-242A04503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050"/>
            <a:ext cx="3017520" cy="2781777"/>
          </a:xfrm>
          <a:prstGeom prst="rect">
            <a:avLst/>
          </a:prstGeom>
        </p:spPr>
      </p:pic>
      <p:pic>
        <p:nvPicPr>
          <p:cNvPr id="7" name="Picture 6" descr="A picture containing outdoor, white, old, town&#10;&#10;Description automatically generated">
            <a:extLst>
              <a:ext uri="{FF2B5EF4-FFF2-40B4-BE49-F238E27FC236}">
                <a16:creationId xmlns:a16="http://schemas.microsoft.com/office/drawing/2014/main" id="{DC6AF519-4290-4231-8EB4-EFA1F9FD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60" y="1642050"/>
            <a:ext cx="3017520" cy="2781777"/>
          </a:xfrm>
          <a:prstGeom prst="rect">
            <a:avLst/>
          </a:prstGeom>
        </p:spPr>
      </p:pic>
      <p:pic>
        <p:nvPicPr>
          <p:cNvPr id="10" name="Picture 9" descr="A picture containing outdoor, white, old, town&#10;&#10;Description automatically generated">
            <a:extLst>
              <a:ext uri="{FF2B5EF4-FFF2-40B4-BE49-F238E27FC236}">
                <a16:creationId xmlns:a16="http://schemas.microsoft.com/office/drawing/2014/main" id="{91F24D40-3B9B-4FEE-BEA1-1DADB1264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20" y="1642050"/>
            <a:ext cx="3017520" cy="2781777"/>
          </a:xfrm>
          <a:prstGeom prst="rect">
            <a:avLst/>
          </a:prstGeom>
        </p:spPr>
      </p:pic>
      <p:pic>
        <p:nvPicPr>
          <p:cNvPr id="12" name="Picture 11" descr="A picture containing outdoor, white, old, town&#10;&#10;Description automatically generated">
            <a:extLst>
              <a:ext uri="{FF2B5EF4-FFF2-40B4-BE49-F238E27FC236}">
                <a16:creationId xmlns:a16="http://schemas.microsoft.com/office/drawing/2014/main" id="{29572C1B-7B77-4E40-960E-9645B2C74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0" y="1642050"/>
            <a:ext cx="3017520" cy="2781777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93996E-5035-49C7-8BC3-AC3E32B093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1547"/>
            <a:ext cx="3017520" cy="1758411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0347925-E420-4BA8-8091-34D2A9079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60" y="4764074"/>
            <a:ext cx="3017520" cy="1755884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6D7AA45E-73DA-43AB-A3E8-AA40312D34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20" y="4764074"/>
            <a:ext cx="3017520" cy="1755884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10FE847C-17E5-4813-9083-C8311B5CB5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0" y="4764074"/>
            <a:ext cx="3017520" cy="17558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F7A2F8-3B3D-427A-8EC0-F99BF10C2D69}"/>
              </a:ext>
            </a:extLst>
          </p:cNvPr>
          <p:cNvSpPr txBox="1"/>
          <p:nvPr/>
        </p:nvSpPr>
        <p:spPr>
          <a:xfrm>
            <a:off x="716280" y="122636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Noisy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8E5A-3F49-41B0-B037-9E16216E3EA2}"/>
              </a:ext>
            </a:extLst>
          </p:cNvPr>
          <p:cNvSpPr txBox="1"/>
          <p:nvPr/>
        </p:nvSpPr>
        <p:spPr>
          <a:xfrm>
            <a:off x="3718560" y="122636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Gaussian filter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3357F9-626E-4122-8D8C-FA3E89C9D22F}"/>
              </a:ext>
            </a:extLst>
          </p:cNvPr>
          <p:cNvSpPr txBox="1"/>
          <p:nvPr/>
        </p:nvSpPr>
        <p:spPr>
          <a:xfrm>
            <a:off x="6774180" y="122636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EF6AEA-F367-4CB2-9AAC-58E3D2392204}"/>
              </a:ext>
            </a:extLst>
          </p:cNvPr>
          <p:cNvSpPr txBox="1"/>
          <p:nvPr/>
        </p:nvSpPr>
        <p:spPr>
          <a:xfrm>
            <a:off x="9273540" y="1226361"/>
            <a:ext cx="26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Non-local means filter</a:t>
            </a:r>
          </a:p>
        </p:txBody>
      </p:sp>
    </p:spTree>
    <p:extLst>
      <p:ext uri="{BB962C8B-B14F-4D97-AF65-F5344CB8AC3E}">
        <p14:creationId xmlns:p14="http://schemas.microsoft.com/office/powerpoint/2010/main" val="99989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272592" y="1257489"/>
            <a:ext cx="3377375" cy="4116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CARE (Content Aware Restoration):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 pair of high and low SNR images required for training the model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b="1" dirty="0"/>
              <a:t>Noise2Noise</a:t>
            </a:r>
            <a:r>
              <a:rPr lang="en-US" sz="16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pair of noisy images required for training the model</a:t>
            </a:r>
          </a:p>
          <a:p>
            <a:pPr>
              <a:lnSpc>
                <a:spcPct val="150000"/>
              </a:lnSpc>
            </a:pP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sz="1600" b="1" dirty="0"/>
              <a:t>Noise2Void</a:t>
            </a:r>
            <a:r>
              <a:rPr lang="en-US" sz="16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Single noisy images are enough for training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2665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Denoising using Deep Learning methods (open-source)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3DF83-4A82-4586-A6D9-2C2874CB9AA6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33C28A-CE6B-4046-AB22-47C7F35258EE}"/>
              </a:ext>
            </a:extLst>
          </p:cNvPr>
          <p:cNvGrpSpPr/>
          <p:nvPr/>
        </p:nvGrpSpPr>
        <p:grpSpPr>
          <a:xfrm>
            <a:off x="3713975" y="848380"/>
            <a:ext cx="8414017" cy="5855732"/>
            <a:chOff x="3713975" y="848380"/>
            <a:chExt cx="8414017" cy="5855732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382E0A0-A0AE-48B7-AA22-623CE5C72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975" y="1217712"/>
              <a:ext cx="8414017" cy="548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5803A2-B80C-4872-A39B-EFD638865E3A}"/>
                </a:ext>
              </a:extLst>
            </p:cNvPr>
            <p:cNvSpPr txBox="1"/>
            <p:nvPr/>
          </p:nvSpPr>
          <p:spPr>
            <a:xfrm>
              <a:off x="3713975" y="848380"/>
              <a:ext cx="254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Traditional (e.g. CARE)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36D1B8-3A96-48C3-B06F-69E7BE6C52B4}"/>
                </a:ext>
              </a:extLst>
            </p:cNvPr>
            <p:cNvSpPr txBox="1"/>
            <p:nvPr/>
          </p:nvSpPr>
          <p:spPr>
            <a:xfrm>
              <a:off x="6466277" y="848380"/>
              <a:ext cx="254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Noise2Noise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307410-D359-411A-8F1C-718867E0404B}"/>
                </a:ext>
              </a:extLst>
            </p:cNvPr>
            <p:cNvSpPr txBox="1"/>
            <p:nvPr/>
          </p:nvSpPr>
          <p:spPr>
            <a:xfrm>
              <a:off x="9297134" y="848380"/>
              <a:ext cx="254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Noise2Void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A8FE28-A77E-4289-AC60-854BE5F9C07C}"/>
              </a:ext>
            </a:extLst>
          </p:cNvPr>
          <p:cNvSpPr txBox="1"/>
          <p:nvPr/>
        </p:nvSpPr>
        <p:spPr>
          <a:xfrm>
            <a:off x="273174" y="6180892"/>
            <a:ext cx="3507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Krull et al. https://doi.org/10.48550/arXiv.1811.10980</a:t>
            </a:r>
          </a:p>
        </p:txBody>
      </p:sp>
    </p:spTree>
    <p:extLst>
      <p:ext uri="{BB962C8B-B14F-4D97-AF65-F5344CB8AC3E}">
        <p14:creationId xmlns:p14="http://schemas.microsoft.com/office/powerpoint/2010/main" val="1536016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230572" y="2229328"/>
            <a:ext cx="141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822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Denoising using Noise2Void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3DF83-4A82-4586-A6D9-2C2874CB9AA6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F81BD-0B3A-4327-8264-7EB1C92B964A}"/>
              </a:ext>
            </a:extLst>
          </p:cNvPr>
          <p:cNvSpPr txBox="1"/>
          <p:nvPr/>
        </p:nvSpPr>
        <p:spPr>
          <a:xfrm>
            <a:off x="230572" y="4938194"/>
            <a:ext cx="141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Noise2Void</a:t>
            </a:r>
          </a:p>
        </p:txBody>
      </p:sp>
      <p:pic>
        <p:nvPicPr>
          <p:cNvPr id="3" name="Picture 2" descr="A picture containing text, star, outdoor object, night sky&#10;&#10;Description automatically generated">
            <a:extLst>
              <a:ext uri="{FF2B5EF4-FFF2-40B4-BE49-F238E27FC236}">
                <a16:creationId xmlns:a16="http://schemas.microsoft.com/office/drawing/2014/main" id="{7CC80D42-F2E8-494E-A18E-58CF4E16D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033" y="2677977"/>
            <a:ext cx="5486400" cy="2549237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040DD5CA-2AEC-4DEC-897B-B6617D951A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8148" y="2677977"/>
            <a:ext cx="5486400" cy="2549237"/>
          </a:xfrm>
          <a:prstGeom prst="rect">
            <a:avLst/>
          </a:prstGeom>
        </p:spPr>
      </p:pic>
      <p:pic>
        <p:nvPicPr>
          <p:cNvPr id="11" name="Picture 10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B8F4241E-89C0-4CE7-A77B-05C1E70702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0389" y="2677977"/>
            <a:ext cx="5486400" cy="2549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CF854-6DA5-44B0-A614-185501F5ACD9}"/>
              </a:ext>
            </a:extLst>
          </p:cNvPr>
          <p:cNvSpPr txBox="1"/>
          <p:nvPr/>
        </p:nvSpPr>
        <p:spPr>
          <a:xfrm>
            <a:off x="1828801" y="881796"/>
            <a:ext cx="254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Cell (fluorescence)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4E8C1-2F5E-42C3-9B17-6C3B1B53F6F4}"/>
              </a:ext>
            </a:extLst>
          </p:cNvPr>
          <p:cNvSpPr txBox="1"/>
          <p:nvPr/>
        </p:nvSpPr>
        <p:spPr>
          <a:xfrm>
            <a:off x="4559112" y="881796"/>
            <a:ext cx="254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Nuclei (fluorescence)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DB345-BACA-4179-BC52-686B2ED5629D}"/>
              </a:ext>
            </a:extLst>
          </p:cNvPr>
          <p:cNvSpPr txBox="1"/>
          <p:nvPr/>
        </p:nvSpPr>
        <p:spPr>
          <a:xfrm>
            <a:off x="7201745" y="840063"/>
            <a:ext cx="254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Cryo-TEM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E015F-4636-4297-BF4F-B4B4FC0ED94F}"/>
              </a:ext>
            </a:extLst>
          </p:cNvPr>
          <p:cNvSpPr txBox="1"/>
          <p:nvPr/>
        </p:nvSpPr>
        <p:spPr>
          <a:xfrm>
            <a:off x="9689821" y="5965448"/>
            <a:ext cx="2549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Krull et al. </a:t>
            </a:r>
          </a:p>
          <a:p>
            <a:pPr algn="ctr"/>
            <a:r>
              <a:rPr lang="en-US" sz="1400" dirty="0"/>
              <a:t>https://doi.org/10.48550/arXiv.1811.10980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AEBE8-1DA9-410C-BB8F-DEB6413E8E3E}"/>
              </a:ext>
            </a:extLst>
          </p:cNvPr>
          <p:cNvSpPr txBox="1"/>
          <p:nvPr/>
        </p:nvSpPr>
        <p:spPr>
          <a:xfrm>
            <a:off x="9834347" y="3728056"/>
            <a:ext cx="235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Workshop Exercise 3</a:t>
            </a:r>
          </a:p>
        </p:txBody>
      </p:sp>
    </p:spTree>
    <p:extLst>
      <p:ext uri="{BB962C8B-B14F-4D97-AF65-F5344CB8AC3E}">
        <p14:creationId xmlns:p14="http://schemas.microsoft.com/office/powerpoint/2010/main" val="25992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5318138" y="1007259"/>
            <a:ext cx="141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1520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Denoising – limits of Noise2Void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3DF83-4A82-4586-A6D9-2C2874CB9AA6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F81BD-0B3A-4327-8264-7EB1C92B964A}"/>
              </a:ext>
            </a:extLst>
          </p:cNvPr>
          <p:cNvSpPr txBox="1"/>
          <p:nvPr/>
        </p:nvSpPr>
        <p:spPr>
          <a:xfrm>
            <a:off x="10369262" y="1028739"/>
            <a:ext cx="1414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Noise2Void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DB345-BACA-4179-BC52-686B2ED5629D}"/>
              </a:ext>
            </a:extLst>
          </p:cNvPr>
          <p:cNvSpPr txBox="1"/>
          <p:nvPr/>
        </p:nvSpPr>
        <p:spPr>
          <a:xfrm>
            <a:off x="7086093" y="1007259"/>
            <a:ext cx="254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Traditional (e.g. CARE)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E015F-4636-4297-BF4F-B4B4FC0ED94F}"/>
              </a:ext>
            </a:extLst>
          </p:cNvPr>
          <p:cNvSpPr txBox="1"/>
          <p:nvPr/>
        </p:nvSpPr>
        <p:spPr>
          <a:xfrm>
            <a:off x="8068235" y="6334780"/>
            <a:ext cx="412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Krull et al. https://doi.org/10.48550/arXiv.1811.10980</a:t>
            </a:r>
          </a:p>
        </p:txBody>
      </p:sp>
      <p:pic>
        <p:nvPicPr>
          <p:cNvPr id="7" name="Picture 6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0EAE6392-A1CD-4A01-9C00-ABCCE2E5F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0" y="1419551"/>
            <a:ext cx="7315200" cy="2413332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15F0214-7C7E-44F3-99B0-745F24E40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0" y="1028739"/>
            <a:ext cx="3946563" cy="39517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154399-C239-40C2-BC38-66A8BF6D9438}"/>
              </a:ext>
            </a:extLst>
          </p:cNvPr>
          <p:cNvSpPr txBox="1"/>
          <p:nvPr/>
        </p:nvSpPr>
        <p:spPr>
          <a:xfrm>
            <a:off x="5578453" y="3984567"/>
            <a:ext cx="6506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N2V cannot distinguish between the signal and structured noise that violates the </a:t>
            </a:r>
            <a:r>
              <a:rPr lang="en-US" u="sng" dirty="0"/>
              <a:t>assumption of pixel-wise independence of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7A1F6-0A53-4562-B57F-979BA785272A}"/>
              </a:ext>
            </a:extLst>
          </p:cNvPr>
          <p:cNvSpPr txBox="1"/>
          <p:nvPr/>
        </p:nvSpPr>
        <p:spPr>
          <a:xfrm>
            <a:off x="272521" y="5438449"/>
            <a:ext cx="5556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N2V can not be expected to outperform methods that have additional information during training (CARE, N2N)</a:t>
            </a:r>
          </a:p>
        </p:txBody>
      </p:sp>
    </p:spTree>
    <p:extLst>
      <p:ext uri="{BB962C8B-B14F-4D97-AF65-F5344CB8AC3E}">
        <p14:creationId xmlns:p14="http://schemas.microsoft.com/office/powerpoint/2010/main" val="297555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4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985737" y="1179954"/>
            <a:ext cx="3136900" cy="449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Aivia</a:t>
            </a:r>
            <a:r>
              <a:rPr lang="en-US" sz="1600" b="1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 Deep Learning Models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Denoising_Actin_iSIM-60x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Denoising_ER_iSIM-60x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Denoising_Generic</a:t>
            </a: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100" b="0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mito+MT</a:t>
            </a: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)_iSIM-60x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Denoising_Golgi_iSIM-60x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Denoising_Lysosome_iSIM-60x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Denoising_Microtubule_iSIM-60x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Denoising_Mitochondria_iSIM-60x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Expansion_Microtubule+decon</a:t>
            </a:r>
            <a:endParaRPr lang="en-US" sz="1100" b="0" i="0" dirty="0">
              <a:solidFill>
                <a:srgbClr val="201F1E"/>
              </a:solidFill>
              <a:effectLst/>
              <a:latin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100" b="0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Expansion_Mitochondria+decon</a:t>
            </a:r>
            <a:endParaRPr lang="en-US" sz="1100" b="0" i="0" dirty="0">
              <a:solidFill>
                <a:srgbClr val="201F1E"/>
              </a:solidFill>
              <a:effectLst/>
              <a:latin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Restoration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Segmentation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Segmentation_3D_EM_ISBI_2013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Segmentation_3D_EM_UW_WongLab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Virtual_Staining_Actin_20x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Virtual_Staining_Microtubule_20x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Virtual_Staining_Nucleus_20x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1858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Denoising using Deep Learning methods (commercial: </a:t>
            </a:r>
            <a:r>
              <a:rPr lang="en-US" sz="3200" dirty="0" err="1">
                <a:solidFill>
                  <a:srgbClr val="C00000"/>
                </a:solidFill>
              </a:rPr>
              <a:t>Aivia</a:t>
            </a:r>
            <a:r>
              <a:rPr lang="en-US" sz="3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3DF83-4A82-4586-A6D9-2C2874CB9AA6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1026" name="Picture 2" descr="untitled image">
            <a:extLst>
              <a:ext uri="{FF2B5EF4-FFF2-40B4-BE49-F238E27FC236}">
                <a16:creationId xmlns:a16="http://schemas.microsoft.com/office/drawing/2014/main" id="{F07C0E40-F5C0-45A0-9DF9-67C486308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27" y="1090967"/>
            <a:ext cx="3657600" cy="239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titled image">
            <a:extLst>
              <a:ext uri="{FF2B5EF4-FFF2-40B4-BE49-F238E27FC236}">
                <a16:creationId xmlns:a16="http://schemas.microsoft.com/office/drawing/2014/main" id="{C2808EB4-8300-4D78-9C4E-EF472A847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27" y="3930867"/>
            <a:ext cx="3657600" cy="239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0A8F6D-A9B2-4A4C-BBE4-DD38A74F9B7A}"/>
              </a:ext>
            </a:extLst>
          </p:cNvPr>
          <p:cNvSpPr txBox="1"/>
          <p:nvPr/>
        </p:nvSpPr>
        <p:spPr>
          <a:xfrm>
            <a:off x="7796313" y="6410550"/>
            <a:ext cx="2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from https://www.aivia-software.com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D5504-8649-41D4-86CD-C0881B0707FE}"/>
              </a:ext>
            </a:extLst>
          </p:cNvPr>
          <p:cNvSpPr txBox="1"/>
          <p:nvPr/>
        </p:nvSpPr>
        <p:spPr>
          <a:xfrm>
            <a:off x="5689600" y="2215007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BDE032-C242-46E6-B8D6-E66776438095}"/>
              </a:ext>
            </a:extLst>
          </p:cNvPr>
          <p:cNvSpPr txBox="1"/>
          <p:nvPr/>
        </p:nvSpPr>
        <p:spPr>
          <a:xfrm>
            <a:off x="5689600" y="5171806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Denoised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48BBE-49A2-4B5E-9C6B-5214DF97F9E5}"/>
              </a:ext>
            </a:extLst>
          </p:cNvPr>
          <p:cNvSpPr txBox="1"/>
          <p:nvPr/>
        </p:nvSpPr>
        <p:spPr>
          <a:xfrm>
            <a:off x="5505856" y="2571176"/>
            <a:ext cx="192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Mitochondria membrane captured on an </a:t>
            </a:r>
            <a:r>
              <a:rPr lang="en-US" sz="1100" dirty="0" err="1"/>
              <a:t>iSIM</a:t>
            </a:r>
            <a:endParaRPr lang="en-US" sz="11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E9DBF3-4021-48C3-8092-E9C663CC2670}"/>
              </a:ext>
            </a:extLst>
          </p:cNvPr>
          <p:cNvSpPr/>
          <p:nvPr/>
        </p:nvSpPr>
        <p:spPr>
          <a:xfrm rot="5400000">
            <a:off x="9097601" y="3644957"/>
            <a:ext cx="369225" cy="154186"/>
          </a:xfrm>
          <a:prstGeom prst="rightArrow">
            <a:avLst>
              <a:gd name="adj1" fmla="val 50000"/>
              <a:gd name="adj2" fmla="val 968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5974D-BB77-4F8D-AF02-342C943C91D7}"/>
              </a:ext>
            </a:extLst>
          </p:cNvPr>
          <p:cNvSpPr txBox="1"/>
          <p:nvPr/>
        </p:nvSpPr>
        <p:spPr>
          <a:xfrm>
            <a:off x="4705350" y="3573464"/>
            <a:ext cx="470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 trained on RCAN architecture from Hari Shroff lab (NIBIB, NIH)</a:t>
            </a:r>
          </a:p>
          <a:p>
            <a:r>
              <a:rPr lang="en-US" sz="1200" dirty="0"/>
              <a:t>Chen et al. Nat. Methods 2021</a:t>
            </a:r>
          </a:p>
        </p:txBody>
      </p:sp>
    </p:spTree>
    <p:extLst>
      <p:ext uri="{BB962C8B-B14F-4D97-AF65-F5344CB8AC3E}">
        <p14:creationId xmlns:p14="http://schemas.microsoft.com/office/powerpoint/2010/main" val="406925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398DAC-0159-4B50-8736-9465B045D1DD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What is a Raster Image?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E12E3-2DB7-44E0-99F6-D3D78F82D864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B5FA6-00DC-4BF6-A645-3990209BB33F}"/>
              </a:ext>
            </a:extLst>
          </p:cNvPr>
          <p:cNvSpPr txBox="1"/>
          <p:nvPr/>
        </p:nvSpPr>
        <p:spPr>
          <a:xfrm>
            <a:off x="9765495" y="3748351"/>
            <a:ext cx="228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as a matrix of numbers (0-255)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1E170-8821-4C09-8F34-49DF1652D0A4}"/>
              </a:ext>
            </a:extLst>
          </p:cNvPr>
          <p:cNvSpPr txBox="1"/>
          <p:nvPr/>
        </p:nvSpPr>
        <p:spPr>
          <a:xfrm>
            <a:off x="557241" y="944343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Raster images are composed of a grid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pixel contains intensity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bits (N) determine the range of intensity levels</a:t>
            </a:r>
          </a:p>
        </p:txBody>
      </p:sp>
      <p:pic>
        <p:nvPicPr>
          <p:cNvPr id="11" name="Picture 10" descr="A close-up of water droplets on a leaf&#10;&#10;Description automatically generated with medium confidence">
            <a:extLst>
              <a:ext uri="{FF2B5EF4-FFF2-40B4-BE49-F238E27FC236}">
                <a16:creationId xmlns:a16="http://schemas.microsoft.com/office/drawing/2014/main" id="{1A8F3C98-D2CD-4449-9E9D-72076AB9C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4" y="3558849"/>
            <a:ext cx="4520692" cy="3011911"/>
          </a:xfrm>
          <a:prstGeom prst="rect">
            <a:avLst/>
          </a:prstGeom>
        </p:spPr>
      </p:pic>
      <p:pic>
        <p:nvPicPr>
          <p:cNvPr id="13" name="Picture 12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CB0A7BB-BCA9-422C-BB3B-664F92EA7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07" y="4143625"/>
            <a:ext cx="2452766" cy="24527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4C474A-55B5-4E52-B86D-CE6F43F4954C}"/>
              </a:ext>
            </a:extLst>
          </p:cNvPr>
          <p:cNvSpPr/>
          <p:nvPr/>
        </p:nvSpPr>
        <p:spPr>
          <a:xfrm>
            <a:off x="4422520" y="4959077"/>
            <a:ext cx="237744" cy="237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BA0D05-4506-4DF5-8413-92A96EE51935}"/>
              </a:ext>
            </a:extLst>
          </p:cNvPr>
          <p:cNvCxnSpPr>
            <a:cxnSpLocks/>
          </p:cNvCxnSpPr>
          <p:nvPr/>
        </p:nvCxnSpPr>
        <p:spPr>
          <a:xfrm flipV="1">
            <a:off x="4660264" y="4143625"/>
            <a:ext cx="2431743" cy="8154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111F44-9B38-4520-B53F-C6400BB452BB}"/>
              </a:ext>
            </a:extLst>
          </p:cNvPr>
          <p:cNvCxnSpPr>
            <a:cxnSpLocks/>
          </p:cNvCxnSpPr>
          <p:nvPr/>
        </p:nvCxnSpPr>
        <p:spPr>
          <a:xfrm>
            <a:off x="4660264" y="5196821"/>
            <a:ext cx="2431743" cy="13995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Table&#10;&#10;Description automatically generated with medium confidence">
            <a:extLst>
              <a:ext uri="{FF2B5EF4-FFF2-40B4-BE49-F238E27FC236}">
                <a16:creationId xmlns:a16="http://schemas.microsoft.com/office/drawing/2014/main" id="{40F8C433-704D-467B-9A5A-EF2F710C6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914" y="4544938"/>
            <a:ext cx="1911474" cy="1650140"/>
          </a:xfrm>
          <a:prstGeom prst="rect">
            <a:avLst/>
          </a:prstGeom>
        </p:spPr>
      </p:pic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2A52BA-C04A-428F-A574-6D6675E09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" y="3748351"/>
            <a:ext cx="1332532" cy="280664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800C9A5-6D8F-4DFD-900B-3BE21838A492}"/>
              </a:ext>
            </a:extLst>
          </p:cNvPr>
          <p:cNvSpPr/>
          <p:nvPr/>
        </p:nvSpPr>
        <p:spPr>
          <a:xfrm>
            <a:off x="7092007" y="4143625"/>
            <a:ext cx="447032" cy="461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DB73B1-6B88-4702-8AAD-BD267B113E7D}"/>
              </a:ext>
            </a:extLst>
          </p:cNvPr>
          <p:cNvCxnSpPr>
            <a:cxnSpLocks/>
          </p:cNvCxnSpPr>
          <p:nvPr/>
        </p:nvCxnSpPr>
        <p:spPr>
          <a:xfrm>
            <a:off x="7539039" y="4614109"/>
            <a:ext cx="2414875" cy="157823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D5BF8D-C5DC-4927-9F85-659D403B6D8B}"/>
              </a:ext>
            </a:extLst>
          </p:cNvPr>
          <p:cNvCxnSpPr>
            <a:cxnSpLocks/>
          </p:cNvCxnSpPr>
          <p:nvPr/>
        </p:nvCxnSpPr>
        <p:spPr>
          <a:xfrm>
            <a:off x="7539039" y="4152395"/>
            <a:ext cx="2414875" cy="39895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614DBF-AF55-44FD-9C28-03B5206647C5}"/>
              </a:ext>
            </a:extLst>
          </p:cNvPr>
          <p:cNvSpPr txBox="1"/>
          <p:nvPr/>
        </p:nvSpPr>
        <p:spPr>
          <a:xfrm>
            <a:off x="426586" y="3379019"/>
            <a:ext cx="130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Histogram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6477C9-5EA1-424A-ADB1-5B1C48CA7D32}"/>
              </a:ext>
            </a:extLst>
          </p:cNvPr>
          <p:cNvSpPr txBox="1"/>
          <p:nvPr/>
        </p:nvSpPr>
        <p:spPr>
          <a:xfrm>
            <a:off x="2889924" y="3147783"/>
            <a:ext cx="320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8-bit image (256 shades)</a:t>
            </a: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C217612E-41B4-4DB4-AF1C-9495F32A7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99815"/>
              </p:ext>
            </p:extLst>
          </p:nvPr>
        </p:nvGraphicFramePr>
        <p:xfrm>
          <a:off x="6929820" y="990499"/>
          <a:ext cx="4405500" cy="194347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02750">
                  <a:extLst>
                    <a:ext uri="{9D8B030D-6E8A-4147-A177-3AD203B41FA5}">
                      <a16:colId xmlns:a16="http://schemas.microsoft.com/office/drawing/2014/main" val="930583766"/>
                    </a:ext>
                  </a:extLst>
                </a:gridCol>
                <a:gridCol w="2202750">
                  <a:extLst>
                    <a:ext uri="{9D8B030D-6E8A-4147-A177-3AD203B41FA5}">
                      <a16:colId xmlns:a16="http://schemas.microsoft.com/office/drawing/2014/main" val="212182532"/>
                    </a:ext>
                  </a:extLst>
                </a:gridCol>
              </a:tblGrid>
              <a:tr h="591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Range of intensity levels (0 to 2</a:t>
                      </a:r>
                      <a:r>
                        <a:rPr lang="en-US" sz="1600" baseline="30000" dirty="0"/>
                        <a:t>N</a:t>
                      </a:r>
                      <a:r>
                        <a:rPr lang="en-US" sz="1600" dirty="0"/>
                        <a:t>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8898"/>
                  </a:ext>
                </a:extLst>
              </a:tr>
              <a:tr h="3379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0 - 255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187454"/>
                  </a:ext>
                </a:extLst>
              </a:tr>
              <a:tr h="3379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0 - 4095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360195"/>
                  </a:ext>
                </a:extLst>
              </a:tr>
              <a:tr h="3379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0 - 65,535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58834"/>
                  </a:ext>
                </a:extLst>
              </a:tr>
              <a:tr h="3379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RGB color (3 x 8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0 - 255 per 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69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787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9910D-B704-4D34-BD5F-B7B5F4AF3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6527" y="1171518"/>
            <a:ext cx="3657600" cy="2312427"/>
          </a:xfrm>
          <a:prstGeom prst="rect">
            <a:avLst/>
          </a:prstGeom>
        </p:spPr>
      </p:pic>
      <p:pic>
        <p:nvPicPr>
          <p:cNvPr id="2050" name="Picture 2" descr="untitled image">
            <a:extLst>
              <a:ext uri="{FF2B5EF4-FFF2-40B4-BE49-F238E27FC236}">
                <a16:creationId xmlns:a16="http://schemas.microsoft.com/office/drawing/2014/main" id="{8C64203D-E6D5-42C4-AE5A-932CE0DA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27" y="4011415"/>
            <a:ext cx="3657600" cy="231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985737" y="1179954"/>
            <a:ext cx="3136900" cy="449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Aivia</a:t>
            </a:r>
            <a:r>
              <a:rPr lang="en-US" sz="1600" b="1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 Deep Learning Models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Denoising_Actin_iSIM-60x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Denoising_ER_iSIM-60x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Denoising_Generic</a:t>
            </a: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100" b="0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mito+MT</a:t>
            </a: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)_iSIM-60x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Denoising_Golgi_iSIM-60x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Denoising_Lysosome_iSIM-60x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Denoising_Microtubule_iSIM-60x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Denoising_Mitochondria_iSIM-60x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Expansion_Microtubule+decon</a:t>
            </a:r>
            <a:endParaRPr lang="en-US" sz="1100" b="0" i="0" dirty="0">
              <a:solidFill>
                <a:srgbClr val="201F1E"/>
              </a:solidFill>
              <a:effectLst/>
              <a:latin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100" b="0" i="0" dirty="0" err="1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Expansion_Mitochondria+decon</a:t>
            </a:r>
            <a:endParaRPr lang="en-US" sz="1100" b="0" i="0" dirty="0">
              <a:solidFill>
                <a:srgbClr val="201F1E"/>
              </a:solidFill>
              <a:effectLst/>
              <a:latin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Restoration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Segmentation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Segmentation_3D_EM_ISBI_2013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Segmentation_3D_EM_UW_WongLab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Virtual_Staining_Actin_20x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Virtual_Staining_Microtubule_20x</a:t>
            </a:r>
          </a:p>
          <a:p>
            <a:pPr algn="l">
              <a:lnSpc>
                <a:spcPct val="150000"/>
              </a:lnSpc>
            </a:pPr>
            <a:r>
              <a:rPr lang="en-US" sz="1100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Virtual_Staining_Nucleus_20x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1858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Virtual staining using </a:t>
            </a:r>
            <a:r>
              <a:rPr lang="en-US" sz="3200" dirty="0" err="1">
                <a:solidFill>
                  <a:srgbClr val="C00000"/>
                </a:solidFill>
              </a:rPr>
              <a:t>Aivia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3DF83-4A82-4586-A6D9-2C2874CB9AA6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D5504-8649-41D4-86CD-C0881B0707FE}"/>
              </a:ext>
            </a:extLst>
          </p:cNvPr>
          <p:cNvSpPr txBox="1"/>
          <p:nvPr/>
        </p:nvSpPr>
        <p:spPr>
          <a:xfrm>
            <a:off x="5480050" y="2230388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BDE032-C242-46E6-B8D6-E66776438095}"/>
              </a:ext>
            </a:extLst>
          </p:cNvPr>
          <p:cNvSpPr txBox="1"/>
          <p:nvPr/>
        </p:nvSpPr>
        <p:spPr>
          <a:xfrm>
            <a:off x="5283200" y="5045383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48BBE-49A2-4B5E-9C6B-5214DF97F9E5}"/>
              </a:ext>
            </a:extLst>
          </p:cNvPr>
          <p:cNvSpPr txBox="1"/>
          <p:nvPr/>
        </p:nvSpPr>
        <p:spPr>
          <a:xfrm>
            <a:off x="4794250" y="2523719"/>
            <a:ext cx="3057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Brightfield image (DIC, 20x)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E9DBF3-4021-48C3-8092-E9C663CC2670}"/>
              </a:ext>
            </a:extLst>
          </p:cNvPr>
          <p:cNvSpPr/>
          <p:nvPr/>
        </p:nvSpPr>
        <p:spPr>
          <a:xfrm rot="5400000">
            <a:off x="9097601" y="3644957"/>
            <a:ext cx="369225" cy="154186"/>
          </a:xfrm>
          <a:prstGeom prst="rightArrow">
            <a:avLst>
              <a:gd name="adj1" fmla="val 50000"/>
              <a:gd name="adj2" fmla="val 968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5974D-BB77-4F8D-AF02-342C943C91D7}"/>
              </a:ext>
            </a:extLst>
          </p:cNvPr>
          <p:cNvSpPr txBox="1"/>
          <p:nvPr/>
        </p:nvSpPr>
        <p:spPr>
          <a:xfrm>
            <a:off x="6435927" y="3609180"/>
            <a:ext cx="283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 trained on RCA U-Net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F1D84-BC98-42C4-95B9-380C7A02AB27}"/>
              </a:ext>
            </a:extLst>
          </p:cNvPr>
          <p:cNvSpPr txBox="1"/>
          <p:nvPr/>
        </p:nvSpPr>
        <p:spPr>
          <a:xfrm>
            <a:off x="4765474" y="5389295"/>
            <a:ext cx="3057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Fluorescence image (simulates DAPI)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C7CB3-87A4-47FD-9B63-4A56541745B8}"/>
              </a:ext>
            </a:extLst>
          </p:cNvPr>
          <p:cNvSpPr txBox="1"/>
          <p:nvPr/>
        </p:nvSpPr>
        <p:spPr>
          <a:xfrm>
            <a:off x="7796313" y="6410550"/>
            <a:ext cx="2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from https://www.aivia-software.com</a:t>
            </a:r>
          </a:p>
        </p:txBody>
      </p:sp>
    </p:spTree>
    <p:extLst>
      <p:ext uri="{BB962C8B-B14F-4D97-AF65-F5344CB8AC3E}">
        <p14:creationId xmlns:p14="http://schemas.microsoft.com/office/powerpoint/2010/main" val="4043420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1581150" y="1282095"/>
            <a:ext cx="902253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/>
              <a:t>Help users analyze their data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      Suggestion on the best method/software/pipeline for user data analysis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Open-source: Fiji, </a:t>
            </a:r>
            <a:r>
              <a:rPr lang="en-US" sz="1600" dirty="0" err="1"/>
              <a:t>QuPath</a:t>
            </a:r>
            <a:r>
              <a:rPr lang="en-US" sz="1600" dirty="0"/>
              <a:t>, </a:t>
            </a:r>
            <a:r>
              <a:rPr lang="en-US" sz="1600" dirty="0" err="1"/>
              <a:t>ilastik</a:t>
            </a:r>
            <a:r>
              <a:rPr lang="en-US" sz="1600" dirty="0"/>
              <a:t>, </a:t>
            </a:r>
            <a:r>
              <a:rPr lang="en-US" sz="1600" dirty="0" err="1"/>
              <a:t>DeepImageJ</a:t>
            </a:r>
            <a:r>
              <a:rPr lang="en-US" sz="1600" dirty="0"/>
              <a:t>, ZeroCostDL4Mic, </a:t>
            </a:r>
            <a:r>
              <a:rPr lang="en-US" sz="1600" dirty="0" err="1"/>
              <a:t>Napari</a:t>
            </a:r>
            <a:r>
              <a:rPr lang="en-US" sz="1600" dirty="0"/>
              <a:t>, </a:t>
            </a:r>
            <a:r>
              <a:rPr lang="en-US" sz="1600" dirty="0" err="1"/>
              <a:t>CellProfiler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 err="1"/>
              <a:t>Imaris</a:t>
            </a:r>
            <a:r>
              <a:rPr lang="en-US" sz="1600" dirty="0"/>
              <a:t> – 2D/3D large data, segmentation, counting, tracking; currently lacks deep learning methods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 err="1"/>
              <a:t>Arivis</a:t>
            </a:r>
            <a:r>
              <a:rPr lang="en-US" sz="1600" dirty="0"/>
              <a:t> – Light-sheet data (multi-GB to TB)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 err="1"/>
              <a:t>Aivia</a:t>
            </a:r>
            <a:r>
              <a:rPr lang="en-US" sz="1600" dirty="0"/>
              <a:t> – AI-powered 3D image analysis (e.g. segmentation, denoising 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Huygens – deconvolution, 2D/3D chromatic aberration correction</a:t>
            </a:r>
          </a:p>
          <a:p>
            <a:pPr marL="742950" lvl="1" indent="-285750">
              <a:buFontTx/>
              <a:buChar char="-"/>
              <a:defRPr/>
            </a:pPr>
            <a:endParaRPr lang="en-US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/>
              <a:t>Writing customized image analysis scripts, pipelines, batch processing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/>
              <a:t>Experimental design discussion with a team of microscopy and image analysis staff, to ensure that the imaging data acquired will be appropriate for the planned analysis and research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Image analysis help at BIRC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D8E95-EFF8-4298-A1A4-C2B8506218CF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</p:spTree>
    <p:extLst>
      <p:ext uri="{BB962C8B-B14F-4D97-AF65-F5344CB8AC3E}">
        <p14:creationId xmlns:p14="http://schemas.microsoft.com/office/powerpoint/2010/main" val="3382467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1552575" y="808393"/>
            <a:ext cx="898399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One-on-one Image analysis training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6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Regular workshops on image analysis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/>
              <a:t>basic ImageJ/Fiji workshop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/>
              <a:t>advanced ImageJ/Fiji workshop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/>
              <a:t>commercial analysis </a:t>
            </a:r>
            <a:r>
              <a:rPr lang="en-US" sz="1600" dirty="0" err="1"/>
              <a:t>softwares</a:t>
            </a:r>
            <a:r>
              <a:rPr lang="en-US" sz="1600" dirty="0"/>
              <a:t> – </a:t>
            </a:r>
            <a:r>
              <a:rPr lang="en-US" sz="1600" dirty="0" err="1"/>
              <a:t>Imaris</a:t>
            </a:r>
            <a:r>
              <a:rPr lang="en-US" sz="1600" dirty="0"/>
              <a:t>, </a:t>
            </a:r>
            <a:r>
              <a:rPr lang="en-US" sz="1600" dirty="0" err="1"/>
              <a:t>Arivis</a:t>
            </a:r>
            <a:r>
              <a:rPr lang="en-US" sz="1600" dirty="0"/>
              <a:t>, Huygens, </a:t>
            </a:r>
            <a:r>
              <a:rPr lang="en-US" sz="1600" dirty="0" err="1"/>
              <a:t>Aivia</a:t>
            </a:r>
            <a:endParaRPr lang="en-US" sz="1600" dirty="0"/>
          </a:p>
          <a:p>
            <a:pPr marL="742950" lvl="1" indent="-285750">
              <a:buFontTx/>
              <a:buChar char="-"/>
              <a:defRPr/>
            </a:pPr>
            <a:r>
              <a:rPr lang="en-US" sz="1600" dirty="0"/>
              <a:t>Colocalization and distance analysis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/>
              <a:t>New tools for Methods reporting in manuscripts – MethodsJ2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sz="1600" dirty="0"/>
              <a:t>Handling big data – </a:t>
            </a:r>
            <a:r>
              <a:rPr lang="en-US" sz="1600" dirty="0" err="1"/>
              <a:t>BigDataViewer</a:t>
            </a:r>
            <a:r>
              <a:rPr lang="en-US" sz="1600" dirty="0"/>
              <a:t> in Fiji, </a:t>
            </a:r>
            <a:r>
              <a:rPr lang="en-US" sz="1600" dirty="0" err="1"/>
              <a:t>Imaris</a:t>
            </a:r>
            <a:r>
              <a:rPr lang="en-US" sz="1600" dirty="0"/>
              <a:t>, </a:t>
            </a:r>
            <a:r>
              <a:rPr lang="en-US" sz="1600" dirty="0" err="1"/>
              <a:t>Arivis</a:t>
            </a:r>
            <a:endParaRPr lang="en-US" sz="1600" dirty="0"/>
          </a:p>
          <a:p>
            <a:pPr marL="742950" lvl="1" indent="-285750">
              <a:buFontTx/>
              <a:buChar char="-"/>
              <a:defRPr/>
            </a:pPr>
            <a:r>
              <a:rPr lang="en-US" sz="1600" dirty="0"/>
              <a:t>Data management and figure generation in OMERO </a:t>
            </a:r>
          </a:p>
          <a:p>
            <a:pPr lvl="1">
              <a:defRPr/>
            </a:pPr>
            <a:r>
              <a:rPr lang="en-US" sz="1600" dirty="0"/>
              <a:t>	May 4</a:t>
            </a:r>
            <a:r>
              <a:rPr lang="en-US" sz="1600" baseline="30000" dirty="0"/>
              <a:t>th</a:t>
            </a:r>
            <a:r>
              <a:rPr lang="en-US" sz="1600" dirty="0"/>
              <a:t> – Jason </a:t>
            </a:r>
            <a:r>
              <a:rPr lang="en-US" sz="1600" dirty="0" err="1"/>
              <a:t>Swedlow</a:t>
            </a:r>
            <a:r>
              <a:rPr lang="en-US" sz="1600" dirty="0"/>
              <a:t>, OME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“Image Analysis User Group” – NEW!!!</a:t>
            </a:r>
          </a:p>
          <a:p>
            <a:pPr lvl="1">
              <a:defRPr/>
            </a:pPr>
            <a:r>
              <a:rPr lang="en-US" sz="1600" dirty="0"/>
              <a:t>- anybody who is interested in image analysis discussion</a:t>
            </a:r>
          </a:p>
          <a:p>
            <a:pPr lvl="0">
              <a:defRPr/>
            </a:pPr>
            <a:r>
              <a:rPr lang="en-US" sz="1600" dirty="0"/>
              <a:t>          - Regular meetings in an informal setting where members will take turn presenting on a specific topic</a:t>
            </a:r>
          </a:p>
          <a:p>
            <a:pPr lvl="0">
              <a:defRPr/>
            </a:pPr>
            <a:r>
              <a:rPr lang="en-US" sz="1600" dirty="0"/>
              <a:t>          - new method/pipeline/software/paper</a:t>
            </a:r>
          </a:p>
          <a:p>
            <a:pPr lvl="0">
              <a:defRPr/>
            </a:pPr>
            <a:r>
              <a:rPr lang="en-US" sz="1600" dirty="0"/>
              <a:t>          - </a:t>
            </a:r>
            <a:r>
              <a:rPr lang="en-US" sz="1600" dirty="0">
                <a:highlight>
                  <a:srgbClr val="FFFF00"/>
                </a:highlight>
              </a:rPr>
              <a:t>First meeting in May 2022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          - Contact </a:t>
            </a:r>
            <a:r>
              <a:rPr lang="en-US" sz="1600" dirty="0">
                <a:hlinkClick r:id="rId3"/>
              </a:rPr>
              <a:t>vsharma01@rockefeller.edu</a:t>
            </a:r>
            <a:r>
              <a:rPr lang="en-US" sz="1600" dirty="0"/>
              <a:t> to join the group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6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Helpdesk session: 3-5 pm every Wednesday</a:t>
            </a:r>
          </a:p>
          <a:p>
            <a:endParaRPr lang="en-US" sz="16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11456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768BC-2521-44BE-A76B-BF3B2F169E89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7545D7-8C1D-4658-B5C8-713E3B9A8AAA}"/>
              </a:ext>
            </a:extLst>
          </p:cNvPr>
          <p:cNvSpPr/>
          <p:nvPr/>
        </p:nvSpPr>
        <p:spPr>
          <a:xfrm>
            <a:off x="1552574" y="6266487"/>
            <a:ext cx="3685563" cy="3285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1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1672774" y="1413576"/>
            <a:ext cx="2193896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Alison North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Thomas Carroll</a:t>
            </a:r>
          </a:p>
          <a:p>
            <a:pPr>
              <a:lnSpc>
                <a:spcPct val="150000"/>
              </a:lnSpc>
              <a:defRPr/>
            </a:pPr>
            <a:r>
              <a:rPr lang="en-US" sz="1600" dirty="0"/>
              <a:t>James Hudspeth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Acknowledgements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A08C8-4AFB-4F37-BCDF-3CC897E7602C}"/>
              </a:ext>
            </a:extLst>
          </p:cNvPr>
          <p:cNvSpPr txBox="1"/>
          <p:nvPr/>
        </p:nvSpPr>
        <p:spPr>
          <a:xfrm>
            <a:off x="4812790" y="4656665"/>
            <a:ext cx="2810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/>
              <a:t>our users!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3730C-ED18-4FE5-93C4-079F19F1C75F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F3515-EA51-4F67-A981-0375BE70963F}"/>
              </a:ext>
            </a:extLst>
          </p:cNvPr>
          <p:cNvSpPr txBox="1"/>
          <p:nvPr/>
        </p:nvSpPr>
        <p:spPr>
          <a:xfrm>
            <a:off x="7489856" y="1255110"/>
            <a:ext cx="3216243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u="sng" dirty="0"/>
              <a:t>Bio-Imaging Resource Center Team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Alison North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Christina </a:t>
            </a:r>
            <a:r>
              <a:rPr lang="en-US" sz="1600" dirty="0" err="1"/>
              <a:t>Prygaki</a:t>
            </a:r>
            <a:endParaRPr lang="en-US" sz="1600" dirty="0"/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 err="1"/>
              <a:t>Priyam</a:t>
            </a:r>
            <a:r>
              <a:rPr lang="en-US" sz="1600" dirty="0"/>
              <a:t> Banerjee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Bridget </a:t>
            </a:r>
            <a:r>
              <a:rPr lang="en-US" sz="1600" dirty="0" err="1"/>
              <a:t>Biersmith</a:t>
            </a:r>
            <a:endParaRPr lang="en-US" sz="1600" dirty="0"/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Ved Sharma</a:t>
            </a:r>
          </a:p>
          <a:p>
            <a:pPr>
              <a:lnSpc>
                <a:spcPct val="150000"/>
              </a:lnSpc>
              <a:defRPr/>
            </a:pPr>
            <a:r>
              <a:rPr lang="en-US" sz="1600" dirty="0"/>
              <a:t>Tao Tong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D9948-59A2-41C5-A3C6-003115897AE7}"/>
              </a:ext>
            </a:extLst>
          </p:cNvPr>
          <p:cNvSpPr txBox="1"/>
          <p:nvPr/>
        </p:nvSpPr>
        <p:spPr>
          <a:xfrm>
            <a:off x="1637339" y="3306888"/>
            <a:ext cx="44586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/>
              <a:t>Funding from the Beckman Foundation for Advanced Light-Sheet Microscopy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756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2A6C0-117B-4289-97D2-1A42D04EA655}"/>
              </a:ext>
            </a:extLst>
          </p:cNvPr>
          <p:cNvSpPr txBox="1"/>
          <p:nvPr/>
        </p:nvSpPr>
        <p:spPr>
          <a:xfrm>
            <a:off x="2406967" y="1293792"/>
            <a:ext cx="70799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Identifying object(s) of interest in an image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cells, nuclei, membrane, transcription sites etc.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Segmentation is usually followed by quantitative analysis of object(s)</a:t>
            </a:r>
          </a:p>
          <a:p>
            <a:pPr marL="285750" indent="-285750">
              <a:buFontTx/>
              <a:buChar char="-"/>
            </a:pPr>
            <a:r>
              <a:rPr lang="en-US" dirty="0"/>
              <a:t>number of cells/nuclei, mean fluorescence intensity, shape etc.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dirty="0"/>
              <a:t>Divide image into areas representing object(s) of interest and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2F22E-2245-437A-B83A-286C4B96A1BD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0EBD1-90A9-4B9A-BBCB-B40BBF2E3C11}"/>
              </a:ext>
            </a:extLst>
          </p:cNvPr>
          <p:cNvSpPr txBox="1"/>
          <p:nvPr/>
        </p:nvSpPr>
        <p:spPr>
          <a:xfrm>
            <a:off x="2406967" y="4377290"/>
            <a:ext cx="7079934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Segmentation is not an easy task to solve in most practical cases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dirty="0"/>
              <a:t>Signal variability throughout the image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dirty="0"/>
              <a:t>Noise, blur and other distortions caused by the imperfect imaging conditions</a:t>
            </a:r>
          </a:p>
        </p:txBody>
      </p:sp>
    </p:spTree>
    <p:extLst>
      <p:ext uri="{BB962C8B-B14F-4D97-AF65-F5344CB8AC3E}">
        <p14:creationId xmlns:p14="http://schemas.microsoft.com/office/powerpoint/2010/main" val="293274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5AD53-0E77-4D58-9040-60C2372C7A62}"/>
              </a:ext>
            </a:extLst>
          </p:cNvPr>
          <p:cNvSpPr txBox="1"/>
          <p:nvPr/>
        </p:nvSpPr>
        <p:spPr>
          <a:xfrm>
            <a:off x="2448110" y="1390045"/>
            <a:ext cx="6549839" cy="248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dirty="0"/>
              <a:t>Global thresholding, local thresholding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dirty="0">
                <a:latin typeface="+mn-lt"/>
              </a:rPr>
              <a:t>Image processing filters – Gaussian, Median, Sobel etc.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dirty="0"/>
              <a:t>Machine learning methods (supervised learning) - Weka, </a:t>
            </a:r>
            <a:r>
              <a:rPr lang="en-US" sz="1600" dirty="0" err="1"/>
              <a:t>Labkit</a:t>
            </a:r>
            <a:r>
              <a:rPr lang="en-US" sz="1600" dirty="0"/>
              <a:t>, </a:t>
            </a:r>
            <a:r>
              <a:rPr lang="en-US" sz="1600" dirty="0" err="1"/>
              <a:t>ilastik</a:t>
            </a:r>
            <a:r>
              <a:rPr lang="en-US" sz="1600" dirty="0"/>
              <a:t>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dirty="0">
                <a:latin typeface="+mn-lt"/>
              </a:rPr>
              <a:t>Deep Learning methods - </a:t>
            </a:r>
            <a:r>
              <a:rPr lang="en-US" sz="1600" dirty="0" err="1">
                <a:latin typeface="+mn-lt"/>
              </a:rPr>
              <a:t>StarDist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Cellpose</a:t>
            </a:r>
            <a:endParaRPr lang="en-US" sz="1600" dirty="0">
              <a:latin typeface="+mn-lt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600" dirty="0"/>
              <a:t>3D segmentation - </a:t>
            </a:r>
            <a:r>
              <a:rPr lang="en-US" sz="1600" dirty="0" err="1"/>
              <a:t>Imaris</a:t>
            </a:r>
            <a:r>
              <a:rPr lang="en-US" sz="1600" dirty="0"/>
              <a:t>, </a:t>
            </a:r>
            <a:r>
              <a:rPr lang="en-US" sz="1600" dirty="0" err="1"/>
              <a:t>Arivis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60D6-5CAB-4914-9CF2-91BFA70E1597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3D37E-3C85-45C1-8A96-EE45BFB8B447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</p:spTree>
    <p:extLst>
      <p:ext uri="{BB962C8B-B14F-4D97-AF65-F5344CB8AC3E}">
        <p14:creationId xmlns:p14="http://schemas.microsoft.com/office/powerpoint/2010/main" val="313373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1C5A61-520B-4450-8460-A8F6863CBAF4}"/>
              </a:ext>
            </a:extLst>
          </p:cNvPr>
          <p:cNvSpPr txBox="1"/>
          <p:nvPr/>
        </p:nvSpPr>
        <p:spPr>
          <a:xfrm>
            <a:off x="200024" y="6242516"/>
            <a:ext cx="11433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HT29 colon cancer cells,  Image from Broad Bioimage Benchmark Collection, </a:t>
            </a:r>
            <a:r>
              <a:rPr lang="en-US" sz="1400" dirty="0" err="1"/>
              <a:t>Ljosa</a:t>
            </a:r>
            <a:r>
              <a:rPr lang="en-US" sz="1400" dirty="0"/>
              <a:t> et al. 2012 Nat Methods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A4166E-8388-454F-99AE-398ADC19C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4" y="1535786"/>
            <a:ext cx="4022725" cy="4022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CD07C-3D2D-4ECD-9DDA-6A6B72E546F0}"/>
              </a:ext>
            </a:extLst>
          </p:cNvPr>
          <p:cNvSpPr txBox="1"/>
          <p:nvPr/>
        </p:nvSpPr>
        <p:spPr>
          <a:xfrm>
            <a:off x="1106011" y="1136741"/>
            <a:ext cx="354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Nuclei stained with Hoechst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0C76D-E372-455B-B77D-80A822A2B2B5}"/>
              </a:ext>
            </a:extLst>
          </p:cNvPr>
          <p:cNvSpPr txBox="1"/>
          <p:nvPr/>
        </p:nvSpPr>
        <p:spPr>
          <a:xfrm>
            <a:off x="7845425" y="1064359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EFF9F6-1D7A-4149-B156-EB052F0EAFCF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308CA4-1D8D-4A4B-97E4-642ADA1ACCED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using global thresholding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EE2F64D-F182-4665-86A7-7E26AA138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4" y="1488042"/>
            <a:ext cx="5897880" cy="40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9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F925F10-943F-47EC-8EED-E6B60E053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16" y="1488042"/>
            <a:ext cx="5897708" cy="4070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E9A0A-5287-4191-B15C-7EAE8D38F6B4}"/>
              </a:ext>
            </a:extLst>
          </p:cNvPr>
          <p:cNvSpPr txBox="1"/>
          <p:nvPr/>
        </p:nvSpPr>
        <p:spPr>
          <a:xfrm>
            <a:off x="200024" y="6242516"/>
            <a:ext cx="11433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Human HT29 colon cancer cells,  Image from Broad Bioimage Benchmark Collection, </a:t>
            </a:r>
            <a:r>
              <a:rPr lang="en-US" sz="1400" dirty="0" err="1"/>
              <a:t>Ljosa</a:t>
            </a:r>
            <a:r>
              <a:rPr lang="en-US" sz="1400" dirty="0"/>
              <a:t> et al. 2012 Nat Methods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CA79A8-D9F3-4A24-9F21-6A3F00726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4" y="1535786"/>
            <a:ext cx="4022725" cy="4022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22878D-CC3A-40E8-A613-A21CEC245C5E}"/>
              </a:ext>
            </a:extLst>
          </p:cNvPr>
          <p:cNvSpPr txBox="1"/>
          <p:nvPr/>
        </p:nvSpPr>
        <p:spPr>
          <a:xfrm>
            <a:off x="1106011" y="1136741"/>
            <a:ext cx="354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Nuclei stained with Hoechst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CD634-2BB6-4D39-90B4-FA0D2BDB7026}"/>
              </a:ext>
            </a:extLst>
          </p:cNvPr>
          <p:cNvSpPr txBox="1"/>
          <p:nvPr/>
        </p:nvSpPr>
        <p:spPr>
          <a:xfrm>
            <a:off x="7845425" y="1064359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2A061-9D5F-40E4-9DF3-48FE767CCA83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81789-61D5-404D-8EDC-0922099608B8}"/>
              </a:ext>
            </a:extLst>
          </p:cNvPr>
          <p:cNvSpPr txBox="1"/>
          <p:nvPr/>
        </p:nvSpPr>
        <p:spPr>
          <a:xfrm>
            <a:off x="0" y="25717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Segmentation using global thresholding</a:t>
            </a:r>
          </a:p>
        </p:txBody>
      </p:sp>
    </p:spTree>
    <p:extLst>
      <p:ext uri="{BB962C8B-B14F-4D97-AF65-F5344CB8AC3E}">
        <p14:creationId xmlns:p14="http://schemas.microsoft.com/office/powerpoint/2010/main" val="55570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6B32F2-D1AE-4B35-8C1F-D92E321FDB9F}"/>
              </a:ext>
            </a:extLst>
          </p:cNvPr>
          <p:cNvSpPr txBox="1"/>
          <p:nvPr/>
        </p:nvSpPr>
        <p:spPr>
          <a:xfrm>
            <a:off x="47625" y="177673"/>
            <a:ext cx="5493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rgbClr val="C00000"/>
                </a:solidFill>
              </a:defRPr>
            </a:lvl1pPr>
          </a:lstStyle>
          <a:p>
            <a:r>
              <a:rPr lang="en-US" sz="2800" dirty="0"/>
              <a:t>Segmentation with local thresholding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1C5A61-520B-4450-8460-A8F6863CBAF4}"/>
              </a:ext>
            </a:extLst>
          </p:cNvPr>
          <p:cNvSpPr txBox="1"/>
          <p:nvPr/>
        </p:nvSpPr>
        <p:spPr>
          <a:xfrm>
            <a:off x="116217" y="6119337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Human HT29 colon cancer cells,  Image from Broad Bioimage Benchmark Collection, </a:t>
            </a:r>
            <a:r>
              <a:rPr lang="en-US" sz="1600" dirty="0" err="1"/>
              <a:t>Ljosa</a:t>
            </a:r>
            <a:r>
              <a:rPr lang="en-US" sz="1600" dirty="0"/>
              <a:t> et al. 2012 Nat Methods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A4166E-8388-454F-99AE-398ADC19C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" y="1741756"/>
            <a:ext cx="4022725" cy="4022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7CD07C-3D2D-4ECD-9DDA-6A6B72E546F0}"/>
              </a:ext>
            </a:extLst>
          </p:cNvPr>
          <p:cNvSpPr txBox="1"/>
          <p:nvPr/>
        </p:nvSpPr>
        <p:spPr>
          <a:xfrm>
            <a:off x="861070" y="1372424"/>
            <a:ext cx="354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Nuclei stained with Hoechst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EFF9F6-1D7A-4149-B156-EB052F0EAFCF}"/>
              </a:ext>
            </a:extLst>
          </p:cNvPr>
          <p:cNvSpPr txBox="1"/>
          <p:nvPr/>
        </p:nvSpPr>
        <p:spPr>
          <a:xfrm>
            <a:off x="0" y="6704112"/>
            <a:ext cx="12192000" cy="153888"/>
          </a:xfrm>
          <a:prstGeom prst="rect">
            <a:avLst/>
          </a:prstGeom>
          <a:solidFill>
            <a:srgbClr val="C00000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Bio-Imaging Resource Center, The Rockefeller University</a:t>
            </a:r>
          </a:p>
        </p:txBody>
      </p:sp>
      <p:pic>
        <p:nvPicPr>
          <p:cNvPr id="4" name="Picture 3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F92968EB-47DE-42D6-841E-03410523B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34" y="0"/>
            <a:ext cx="6501724" cy="670411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6F9C0EF-5A43-4172-A21F-C1DF8C92D2A0}"/>
              </a:ext>
            </a:extLst>
          </p:cNvPr>
          <p:cNvSpPr/>
          <p:nvPr/>
        </p:nvSpPr>
        <p:spPr>
          <a:xfrm>
            <a:off x="4581929" y="3626584"/>
            <a:ext cx="606021" cy="253070"/>
          </a:xfrm>
          <a:prstGeom prst="rightArrow">
            <a:avLst>
              <a:gd name="adj1" fmla="val 50000"/>
              <a:gd name="adj2" fmla="val 968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167CD-7588-4D63-B401-80D45A515405}"/>
              </a:ext>
            </a:extLst>
          </p:cNvPr>
          <p:cNvSpPr txBox="1"/>
          <p:nvPr/>
        </p:nvSpPr>
        <p:spPr>
          <a:xfrm>
            <a:off x="4277249" y="2672087"/>
            <a:ext cx="12153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Auto Local Threshold in 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11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22123</TotalTime>
  <Words>2224</Words>
  <Application>Microsoft Office PowerPoint</Application>
  <PresentationFormat>Widescreen</PresentationFormat>
  <Paragraphs>383</Paragraphs>
  <Slides>43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Agency FB</vt:lpstr>
      <vt:lpstr>Arial</vt:lpstr>
      <vt:lpstr>Calibri</vt:lpstr>
      <vt:lpstr>Calibri Light</vt:lpstr>
      <vt:lpstr>Office Theme</vt:lpstr>
      <vt:lpstr>New Image Analysis Resources at The Rockefeller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Ved Sharma</dc:creator>
  <cp:lastModifiedBy>Ved P. Sharma</cp:lastModifiedBy>
  <cp:revision>124</cp:revision>
  <dcterms:created xsi:type="dcterms:W3CDTF">2021-10-25T13:36:16Z</dcterms:created>
  <dcterms:modified xsi:type="dcterms:W3CDTF">2022-04-12T20:15:36Z</dcterms:modified>
</cp:coreProperties>
</file>